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2"/>
  </p:notesMasterIdLst>
  <p:sldIdLst>
    <p:sldId id="288" r:id="rId2"/>
    <p:sldId id="294" r:id="rId3"/>
    <p:sldId id="450" r:id="rId4"/>
    <p:sldId id="296" r:id="rId5"/>
    <p:sldId id="332" r:id="rId6"/>
    <p:sldId id="534" r:id="rId7"/>
    <p:sldId id="257" r:id="rId8"/>
    <p:sldId id="258" r:id="rId9"/>
    <p:sldId id="412" r:id="rId10"/>
    <p:sldId id="295" r:id="rId11"/>
    <p:sldId id="360" r:id="rId12"/>
    <p:sldId id="340" r:id="rId13"/>
    <p:sldId id="526" r:id="rId14"/>
    <p:sldId id="525" r:id="rId15"/>
    <p:sldId id="524" r:id="rId16"/>
    <p:sldId id="523" r:id="rId17"/>
    <p:sldId id="522" r:id="rId18"/>
    <p:sldId id="521" r:id="rId19"/>
    <p:sldId id="520" r:id="rId20"/>
    <p:sldId id="519" r:id="rId21"/>
    <p:sldId id="518" r:id="rId22"/>
    <p:sldId id="517" r:id="rId23"/>
    <p:sldId id="516" r:id="rId24"/>
    <p:sldId id="515" r:id="rId25"/>
    <p:sldId id="514" r:id="rId26"/>
    <p:sldId id="513" r:id="rId27"/>
    <p:sldId id="512" r:id="rId28"/>
    <p:sldId id="511" r:id="rId29"/>
    <p:sldId id="510" r:id="rId30"/>
    <p:sldId id="509" r:id="rId31"/>
    <p:sldId id="508" r:id="rId32"/>
    <p:sldId id="507" r:id="rId33"/>
    <p:sldId id="505" r:id="rId34"/>
    <p:sldId id="506" r:id="rId35"/>
    <p:sldId id="529" r:id="rId36"/>
    <p:sldId id="477" r:id="rId37"/>
    <p:sldId id="480" r:id="rId38"/>
    <p:sldId id="478" r:id="rId39"/>
    <p:sldId id="479" r:id="rId40"/>
    <p:sldId id="344" r:id="rId41"/>
    <p:sldId id="345" r:id="rId42"/>
    <p:sldId id="346" r:id="rId43"/>
    <p:sldId id="482" r:id="rId44"/>
    <p:sldId id="483" r:id="rId45"/>
    <p:sldId id="338" r:id="rId46"/>
    <p:sldId id="341" r:id="rId47"/>
    <p:sldId id="416" r:id="rId48"/>
    <p:sldId id="417" r:id="rId49"/>
    <p:sldId id="349" r:id="rId50"/>
    <p:sldId id="351" r:id="rId51"/>
    <p:sldId id="350" r:id="rId52"/>
    <p:sldId id="418" r:id="rId53"/>
    <p:sldId id="386" r:id="rId54"/>
    <p:sldId id="503" r:id="rId55"/>
    <p:sldId id="365" r:id="rId56"/>
    <p:sldId id="494" r:id="rId57"/>
    <p:sldId id="502" r:id="rId58"/>
    <p:sldId id="501" r:id="rId59"/>
    <p:sldId id="500" r:id="rId60"/>
    <p:sldId id="499" r:id="rId61"/>
    <p:sldId id="498" r:id="rId62"/>
    <p:sldId id="497" r:id="rId63"/>
    <p:sldId id="496" r:id="rId64"/>
    <p:sldId id="495" r:id="rId65"/>
    <p:sldId id="492" r:id="rId66"/>
    <p:sldId id="490" r:id="rId67"/>
    <p:sldId id="533" r:id="rId68"/>
    <p:sldId id="504" r:id="rId69"/>
    <p:sldId id="532" r:id="rId70"/>
    <p:sldId id="357" r:id="rId7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A429FA7-85F3-409E-AC5C-3A2F4B93F7AC}">
          <p14:sldIdLst>
            <p14:sldId id="288"/>
            <p14:sldId id="294"/>
            <p14:sldId id="450"/>
            <p14:sldId id="296"/>
            <p14:sldId id="332"/>
            <p14:sldId id="534"/>
            <p14:sldId id="257"/>
            <p14:sldId id="258"/>
            <p14:sldId id="412"/>
            <p14:sldId id="295"/>
            <p14:sldId id="360"/>
            <p14:sldId id="340"/>
            <p14:sldId id="526"/>
            <p14:sldId id="525"/>
            <p14:sldId id="524"/>
            <p14:sldId id="523"/>
            <p14:sldId id="522"/>
            <p14:sldId id="521"/>
            <p14:sldId id="520"/>
            <p14:sldId id="519"/>
            <p14:sldId id="518"/>
            <p14:sldId id="517"/>
            <p14:sldId id="516"/>
            <p14:sldId id="515"/>
            <p14:sldId id="514"/>
            <p14:sldId id="513"/>
            <p14:sldId id="512"/>
            <p14:sldId id="511"/>
            <p14:sldId id="510"/>
            <p14:sldId id="509"/>
            <p14:sldId id="508"/>
            <p14:sldId id="507"/>
            <p14:sldId id="505"/>
            <p14:sldId id="506"/>
            <p14:sldId id="529"/>
            <p14:sldId id="477"/>
            <p14:sldId id="480"/>
            <p14:sldId id="478"/>
            <p14:sldId id="479"/>
            <p14:sldId id="344"/>
            <p14:sldId id="345"/>
            <p14:sldId id="346"/>
            <p14:sldId id="482"/>
            <p14:sldId id="483"/>
            <p14:sldId id="338"/>
            <p14:sldId id="341"/>
            <p14:sldId id="416"/>
            <p14:sldId id="417"/>
            <p14:sldId id="349"/>
            <p14:sldId id="351"/>
            <p14:sldId id="350"/>
            <p14:sldId id="418"/>
            <p14:sldId id="386"/>
            <p14:sldId id="503"/>
            <p14:sldId id="365"/>
            <p14:sldId id="494"/>
            <p14:sldId id="502"/>
            <p14:sldId id="501"/>
            <p14:sldId id="500"/>
            <p14:sldId id="499"/>
            <p14:sldId id="498"/>
            <p14:sldId id="497"/>
            <p14:sldId id="496"/>
            <p14:sldId id="495"/>
            <p14:sldId id="492"/>
            <p14:sldId id="490"/>
            <p14:sldId id="533"/>
            <p14:sldId id="504"/>
            <p14:sldId id="532"/>
            <p14:sldId id="3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ладелец" initials="В" lastIdx="1" clrIdx="0">
    <p:extLst>
      <p:ext uri="{19B8F6BF-5375-455C-9EA6-DF929625EA0E}">
        <p15:presenceInfo xmlns:p15="http://schemas.microsoft.com/office/powerpoint/2012/main" userId="Владелец" providerId="None"/>
      </p:ext>
    </p:extLst>
  </p:cmAuthor>
  <p:cmAuthor id="2" name="edw237@yandex.ru" initials="e" lastIdx="1" clrIdx="1">
    <p:extLst>
      <p:ext uri="{19B8F6BF-5375-455C-9EA6-DF929625EA0E}">
        <p15:presenceInfo xmlns:p15="http://schemas.microsoft.com/office/powerpoint/2012/main" userId="a62dabe2c57cf4f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3333FF"/>
    <a:srgbClr val="0000FF"/>
    <a:srgbClr val="000000"/>
    <a:srgbClr val="0066FF"/>
    <a:srgbClr val="CAE8CD"/>
    <a:srgbClr val="3333CC"/>
    <a:srgbClr val="93E3FF"/>
    <a:srgbClr val="6600CC"/>
    <a:srgbClr val="FEB4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5928" autoAdjust="0"/>
  </p:normalViewPr>
  <p:slideViewPr>
    <p:cSldViewPr>
      <p:cViewPr varScale="1">
        <p:scale>
          <a:sx n="101" d="100"/>
          <a:sy n="101" d="100"/>
        </p:scale>
        <p:origin x="1494" y="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744224317705046E-2"/>
          <c:y val="0.10421021886569794"/>
          <c:w val="0.88238235071939419"/>
          <c:h val="0.71126883257158113"/>
        </c:manualLayout>
      </c:layout>
      <c:lineChart>
        <c:grouping val="stacked"/>
        <c:varyColors val="0"/>
        <c:ser>
          <c:idx val="0"/>
          <c:order val="0"/>
          <c:tx>
            <c:strRef>
              <c:f>Лист1!$A$16</c:f>
              <c:strCache>
                <c:ptCount val="1"/>
                <c:pt idx="0">
                  <c:v>Рабочие места</c:v>
                </c:pt>
              </c:strCache>
            </c:strRef>
          </c:tx>
          <c:spPr>
            <a:ln w="53975" cap="rnd">
              <a:solidFill>
                <a:schemeClr val="accent1"/>
              </a:solidFill>
              <a:round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</c:spPr>
          <c:marker>
            <c:symbol val="square"/>
            <c:size val="10"/>
            <c:spPr>
              <a:gradFill rotWithShape="1">
                <a:gsLst>
                  <a:gs pos="0">
                    <a:schemeClr val="accent1"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1"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1"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1"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1"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1"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12700" prstMaterial="matte">
                <a:bevelT w="60000" h="50800"/>
                <a:contourClr>
                  <a:scrgbClr r="0" g="0" b="0">
                    <a:shade val="60000"/>
                    <a:satMod val="110000"/>
                  </a:scrgbClr>
                </a:contourClr>
              </a:sp3d>
            </c:spPr>
          </c:marker>
          <c:dPt>
            <c:idx val="3"/>
            <c:marker>
              <c:symbol val="square"/>
              <c:size val="10"/>
              <c:spPr>
                <a:gradFill rotWithShape="1">
                  <a:gsLst>
                    <a:gs pos="0">
                      <a:schemeClr val="accent1">
                        <a:tint val="75000"/>
                        <a:shade val="85000"/>
                        <a:satMod val="230000"/>
                      </a:schemeClr>
                    </a:gs>
                    <a:gs pos="25000">
                      <a:schemeClr val="accent1">
                        <a:tint val="90000"/>
                        <a:shade val="70000"/>
                        <a:satMod val="220000"/>
                      </a:schemeClr>
                    </a:gs>
                    <a:gs pos="50000">
                      <a:schemeClr val="accent1">
                        <a:tint val="90000"/>
                        <a:shade val="58000"/>
                        <a:satMod val="225000"/>
                      </a:schemeClr>
                    </a:gs>
                    <a:gs pos="65000">
                      <a:schemeClr val="accent1">
                        <a:tint val="90000"/>
                        <a:shade val="58000"/>
                        <a:satMod val="225000"/>
                      </a:schemeClr>
                    </a:gs>
                    <a:gs pos="80000">
                      <a:schemeClr val="accent1">
                        <a:tint val="90000"/>
                        <a:shade val="69000"/>
                        <a:satMod val="220000"/>
                      </a:schemeClr>
                    </a:gs>
                    <a:gs pos="100000">
                      <a:schemeClr val="accent1">
                        <a:tint val="77000"/>
                        <a:shade val="80000"/>
                        <a:satMod val="230000"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accent1"/>
                  </a:solidFill>
                  <a:round/>
                </a:ln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 contourW="12700" prstMaterial="matte">
                  <a:bevelT w="60000" h="50800"/>
                  <a:contourClr>
                    <a:scrgbClr r="0" g="0" b="0">
                      <a:shade val="60000"/>
                      <a:satMod val="110000"/>
                    </a:scrgbClr>
                  </a:contourClr>
                </a:sp3d>
              </c:spPr>
            </c:marker>
            <c:bubble3D val="0"/>
            <c:spPr>
              <a:ln w="53975" cap="rnd">
                <a:solidFill>
                  <a:schemeClr val="accent1"/>
                </a:solidFill>
                <a:round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03C-4F80-87B5-05F057A672E9}"/>
              </c:ext>
            </c:extLst>
          </c:dPt>
          <c:dLbls>
            <c:dLbl>
              <c:idx val="0"/>
              <c:layout>
                <c:manualLayout>
                  <c:x val="-4.3629170158425074E-2"/>
                  <c:y val="-6.86525716478891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3C-4F80-87B5-05F057A672E9}"/>
                </c:ext>
              </c:extLst>
            </c:dLbl>
            <c:dLbl>
              <c:idx val="1"/>
              <c:layout>
                <c:manualLayout>
                  <c:x val="-7.8503118503118502E-2"/>
                  <c:y val="5.24344569288388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3C-4F80-87B5-05F057A672E9}"/>
                </c:ext>
              </c:extLst>
            </c:dLbl>
            <c:dLbl>
              <c:idx val="2"/>
              <c:layout>
                <c:manualLayout>
                  <c:x val="-4.8011088011088013E-2"/>
                  <c:y val="5.99250936329586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03C-4F80-87B5-05F057A672E9}"/>
                </c:ext>
              </c:extLst>
            </c:dLbl>
            <c:dLbl>
              <c:idx val="3"/>
              <c:layout>
                <c:manualLayout>
                  <c:x val="-2.3063063063062963E-2"/>
                  <c:y val="7.49063670411985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3C-4F80-87B5-05F057A672E9}"/>
                </c:ext>
              </c:extLst>
            </c:dLbl>
            <c:dLbl>
              <c:idx val="4"/>
              <c:layout>
                <c:manualLayout>
                  <c:x val="-2.687882309929554E-2"/>
                  <c:y val="8.61423220973782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3C-4F80-87B5-05F057A672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Лист1!$B$15:$F$15</c:f>
              <c:strCache>
                <c:ptCount val="5"/>
                <c:pt idx="0">
                  <c:v>2019 год</c:v>
                </c:pt>
                <c:pt idx="1">
                  <c:v>2020 год 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Лист1!$B$16:$F$16</c:f>
              <c:numCache>
                <c:formatCode>#,##0</c:formatCode>
                <c:ptCount val="5"/>
                <c:pt idx="0">
                  <c:v>2433</c:v>
                </c:pt>
                <c:pt idx="1">
                  <c:v>1988</c:v>
                </c:pt>
                <c:pt idx="2">
                  <c:v>2485</c:v>
                </c:pt>
                <c:pt idx="3">
                  <c:v>6330</c:v>
                </c:pt>
                <c:pt idx="4">
                  <c:v>9951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03C-4F80-87B5-05F057A672E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34814040"/>
        <c:axId val="334813648"/>
      </c:lineChart>
      <c:catAx>
        <c:axId val="334814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4813648"/>
        <c:crosses val="autoZero"/>
        <c:auto val="1"/>
        <c:lblAlgn val="ctr"/>
        <c:lblOffset val="100"/>
        <c:noMultiLvlLbl val="0"/>
      </c:catAx>
      <c:valAx>
        <c:axId val="33481364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334814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05282850282013"/>
          <c:y val="0.15363460002282323"/>
          <c:w val="0.78716423744904218"/>
          <c:h val="0.676430065806991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Лист1!$A$26</c:f>
              <c:strCache>
                <c:ptCount val="1"/>
                <c:pt idx="0">
                  <c:v>Инвестиции в основной капитал, млрд. руб.</c:v>
                </c:pt>
              </c:strCache>
            </c:strRef>
          </c:tx>
          <c:spPr>
            <a:ln w="53975" cap="rnd">
              <a:solidFill>
                <a:schemeClr val="accent1"/>
              </a:solidFill>
              <a:round/>
            </a:ln>
            <a:effectLst>
              <a:glow>
                <a:schemeClr val="tx1"/>
              </a:glow>
              <a:outerShdw dist="50800" dir="720000" sx="1000" sy="1000" algn="ctr" rotWithShape="0">
                <a:srgbClr val="000000"/>
              </a:outerShdw>
            </a:effectLst>
          </c:spPr>
          <c:marker>
            <c:symbol val="squar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>
                <a:glow>
                  <a:schemeClr val="tx1"/>
                </a:glow>
                <a:outerShdw dist="50800" dir="720000"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6.7265985368850173E-2"/>
                  <c:y val="8.69565217391304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10-424B-ADAE-C6FE6220C58A}"/>
                </c:ext>
              </c:extLst>
            </c:dLbl>
            <c:dLbl>
              <c:idx val="1"/>
              <c:layout>
                <c:manualLayout>
                  <c:x val="-5.3081588205729655E-2"/>
                  <c:y val="8.21256038647343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10-424B-ADAE-C6FE6220C58A}"/>
                </c:ext>
              </c:extLst>
            </c:dLbl>
            <c:dLbl>
              <c:idx val="2"/>
              <c:layout>
                <c:manualLayout>
                  <c:x val="-3.1804992461048752E-2"/>
                  <c:y val="6.28019323671496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10-424B-ADAE-C6FE6220C58A}"/>
                </c:ext>
              </c:extLst>
            </c:dLbl>
            <c:dLbl>
              <c:idx val="3"/>
              <c:layout>
                <c:manualLayout>
                  <c:x val="-2.6131233595800524E-2"/>
                  <c:y val="5.07246376811594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10-424B-ADAE-C6FE6220C58A}"/>
                </c:ext>
              </c:extLst>
            </c:dLbl>
            <c:dLbl>
              <c:idx val="4"/>
              <c:layout>
                <c:manualLayout>
                  <c:x val="-7.6915172837438914E-3"/>
                  <c:y val="5.07246376811594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10-424B-ADAE-C6FE6220C5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Лист1!$B$25:$F$25</c:f>
              <c:strCache>
                <c:ptCount val="5"/>
                <c:pt idx="0">
                  <c:v>2019 год</c:v>
                </c:pt>
                <c:pt idx="1">
                  <c:v>2020 год 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Лист1!$B$26:$F$26</c:f>
              <c:numCache>
                <c:formatCode>#,##0.00</c:formatCode>
                <c:ptCount val="5"/>
                <c:pt idx="0">
                  <c:v>32.98433</c:v>
                </c:pt>
                <c:pt idx="1">
                  <c:v>32.973849999999999</c:v>
                </c:pt>
                <c:pt idx="2">
                  <c:v>35.332799999999999</c:v>
                </c:pt>
                <c:pt idx="3">
                  <c:v>47.626550000000002</c:v>
                </c:pt>
                <c:pt idx="4">
                  <c:v>55.739870000000003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E10-424B-ADAE-C6FE6220C58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34812864"/>
        <c:axId val="334812472"/>
      </c:lineChart>
      <c:catAx>
        <c:axId val="33481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4812472"/>
        <c:crosses val="autoZero"/>
        <c:auto val="1"/>
        <c:lblAlgn val="ctr"/>
        <c:lblOffset val="100"/>
        <c:noMultiLvlLbl val="0"/>
      </c:catAx>
      <c:valAx>
        <c:axId val="334812472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334812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94680979796616"/>
          <c:y val="3.7811312704191399E-2"/>
          <c:w val="0.86334147694157248"/>
          <c:h val="0.946880733262196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на 2023 год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dLbls>
            <c:dLbl>
              <c:idx val="0"/>
              <c:layout>
                <c:manualLayout>
                  <c:x val="-2.938455099133526E-3"/>
                  <c:y val="-1.3502015202347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17-4DB2-84ED-979293D46FFE}"/>
                </c:ext>
              </c:extLst>
            </c:dLbl>
            <c:dLbl>
              <c:idx val="1"/>
              <c:layout>
                <c:manualLayout>
                  <c:x val="-2.9384550991335798E-3"/>
                  <c:y val="-6.75100760117386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25 434,</a:t>
                    </a:r>
                    <a:r>
                      <a:rPr lang="en-US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517-4DB2-84ED-979293D46FFE}"/>
                </c:ext>
              </c:extLst>
            </c:dLbl>
            <c:dLbl>
              <c:idx val="2"/>
              <c:layout>
                <c:manualLayout>
                  <c:x val="-1.9099958144367921E-2"/>
                  <c:y val="9.9015486917752221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3333FF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17-4DB2-84ED-979293D46F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Общий объем доходов</c:v>
                </c:pt>
                <c:pt idx="1">
                  <c:v>Общий объем расходов</c:v>
                </c:pt>
                <c:pt idx="2">
                  <c:v>Дефицит бюджета(-), профицит бюджета (+)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24814.7</c:v>
                </c:pt>
                <c:pt idx="1">
                  <c:v>25590.3</c:v>
                </c:pt>
                <c:pt idx="2">
                  <c:v>-775.6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17-4DB2-84ED-979293D46FF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за 2023 год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3.8199916288735952E-2"/>
                  <c:y val="-1.3502015202347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517-4DB2-84ED-979293D46FFE}"/>
                </c:ext>
              </c:extLst>
            </c:dLbl>
            <c:dLbl>
              <c:idx val="1"/>
              <c:layout>
                <c:manualLayout>
                  <c:x val="4.2607598937436091E-2"/>
                  <c:y val="-4.50067173411590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17-4DB2-84ED-979293D46FFE}"/>
                </c:ext>
              </c:extLst>
            </c:dLbl>
            <c:dLbl>
              <c:idx val="2"/>
              <c:layout>
                <c:manualLayout>
                  <c:x val="-1.4692275495668708E-3"/>
                  <c:y val="-1.1251324951688655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517-4DB2-84ED-979293D46F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Общий объем доходов</c:v>
                </c:pt>
                <c:pt idx="1">
                  <c:v>Общий объем расходов</c:v>
                </c:pt>
                <c:pt idx="2">
                  <c:v>Дефицит бюджета(-), профицит бюджета (+)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24802.9</c:v>
                </c:pt>
                <c:pt idx="1">
                  <c:v>24790.9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517-4DB2-84ED-979293D46F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4811688"/>
        <c:axId val="334811296"/>
      </c:barChart>
      <c:catAx>
        <c:axId val="334811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34811296"/>
        <c:crosses val="autoZero"/>
        <c:auto val="1"/>
        <c:lblAlgn val="ctr"/>
        <c:lblOffset val="100"/>
        <c:noMultiLvlLbl val="0"/>
      </c:catAx>
      <c:valAx>
        <c:axId val="334811296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348116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463787024613601E-2"/>
          <c:y val="2.7348752185429689E-2"/>
          <c:w val="0.77059695171571629"/>
          <c:h val="0.8478538934270460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2023 года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75000"/>
                    <a:shade val="85000"/>
                    <a:satMod val="230000"/>
                  </a:schemeClr>
                </a:gs>
                <a:gs pos="25000">
                  <a:schemeClr val="accent1">
                    <a:tint val="90000"/>
                    <a:shade val="70000"/>
                    <a:satMod val="220000"/>
                  </a:schemeClr>
                </a:gs>
                <a:gs pos="50000">
                  <a:schemeClr val="accent1">
                    <a:tint val="90000"/>
                    <a:shade val="58000"/>
                    <a:satMod val="225000"/>
                  </a:schemeClr>
                </a:gs>
                <a:gs pos="65000">
                  <a:schemeClr val="accent1">
                    <a:tint val="90000"/>
                    <a:shade val="58000"/>
                    <a:satMod val="225000"/>
                  </a:schemeClr>
                </a:gs>
                <a:gs pos="80000">
                  <a:schemeClr val="accent1">
                    <a:tint val="90000"/>
                    <a:shade val="69000"/>
                    <a:satMod val="220000"/>
                  </a:schemeClr>
                </a:gs>
                <a:gs pos="100000">
                  <a:schemeClr val="accent1">
                    <a:tint val="77000"/>
                    <a:shade val="80000"/>
                    <a:satMod val="23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0"/>
              </a:lightRig>
            </a:scene3d>
            <a:sp3d prstMaterial="metal">
              <a:bevelT w="10000" h="10000"/>
            </a:sp3d>
          </c:spPr>
          <c:invertIfNegative val="0"/>
          <c:dLbls>
            <c:dLbl>
              <c:idx val="0"/>
              <c:layout>
                <c:manualLayout>
                  <c:x val="-2.8641167125779975E-2"/>
                  <c:y val="-1.8565188663247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66-411E-AE9A-5EBB6CEFB39F}"/>
                </c:ext>
              </c:extLst>
            </c:dLbl>
            <c:dLbl>
              <c:idx val="1"/>
              <c:layout>
                <c:manualLayout>
                  <c:x val="9.0445790923515904E-3"/>
                  <c:y val="5.3374917406837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66-411E-AE9A-5EBB6CEFB39F}"/>
                </c:ext>
              </c:extLst>
            </c:dLbl>
            <c:dLbl>
              <c:idx val="2"/>
              <c:layout>
                <c:manualLayout>
                  <c:x val="-6.0297193949010425E-2"/>
                  <c:y val="6.96194574871793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66-411E-AE9A-5EBB6CEFB39F}"/>
                </c:ext>
              </c:extLst>
            </c:dLbl>
            <c:dLbl>
              <c:idx val="3"/>
              <c:layout>
                <c:manualLayout>
                  <c:x val="6.029719394901047E-3"/>
                  <c:y val="1.8565188663247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66-411E-AE9A-5EBB6CEFB39F}"/>
                </c:ext>
              </c:extLst>
            </c:dLbl>
            <c:dLbl>
              <c:idx val="4"/>
              <c:layout>
                <c:manualLayout>
                  <c:x val="-2.4118877579604167E-2"/>
                  <c:y val="2.3206485829059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66-411E-AE9A-5EBB6CEFB39F}"/>
                </c:ext>
              </c:extLst>
            </c:dLbl>
            <c:dLbl>
              <c:idx val="5"/>
              <c:layout>
                <c:manualLayout>
                  <c:x val="-9.0445790923515609E-3"/>
                  <c:y val="-1.1603242914529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66-411E-AE9A-5EBB6CEFB39F}"/>
                </c:ext>
              </c:extLst>
            </c:dLbl>
            <c:dLbl>
              <c:idx val="6"/>
              <c:layout>
                <c:manualLayout>
                  <c:x val="7.5371492436264124E-3"/>
                  <c:y val="2.3206485829059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166-411E-AE9A-5EBB6CEFB3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 НДФЛ</c:v>
                </c:pt>
                <c:pt idx="1">
                  <c:v>Земельный налог</c:v>
                </c:pt>
                <c:pt idx="2">
                  <c:v>УСН</c:v>
                </c:pt>
                <c:pt idx="3">
                  <c:v>ЕНВД</c:v>
                </c:pt>
                <c:pt idx="4">
                  <c:v>Налог на имущество физических лиц</c:v>
                </c:pt>
                <c:pt idx="5">
                  <c:v>прочие налоговые доходы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2921.4</c:v>
                </c:pt>
                <c:pt idx="1">
                  <c:v>978</c:v>
                </c:pt>
                <c:pt idx="2">
                  <c:v>2400</c:v>
                </c:pt>
                <c:pt idx="3">
                  <c:v>0</c:v>
                </c:pt>
                <c:pt idx="4">
                  <c:v>614.6</c:v>
                </c:pt>
                <c:pt idx="5">
                  <c:v>416.6000000000007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166-411E-AE9A-5EBB6CEFB39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2023 года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5000"/>
                    <a:shade val="85000"/>
                    <a:satMod val="230000"/>
                  </a:schemeClr>
                </a:gs>
                <a:gs pos="25000">
                  <a:schemeClr val="accent2">
                    <a:tint val="90000"/>
                    <a:shade val="70000"/>
                    <a:satMod val="220000"/>
                  </a:schemeClr>
                </a:gs>
                <a:gs pos="50000">
                  <a:schemeClr val="accent2">
                    <a:tint val="90000"/>
                    <a:shade val="58000"/>
                    <a:satMod val="225000"/>
                  </a:schemeClr>
                </a:gs>
                <a:gs pos="65000">
                  <a:schemeClr val="accent2">
                    <a:tint val="90000"/>
                    <a:shade val="58000"/>
                    <a:satMod val="225000"/>
                  </a:schemeClr>
                </a:gs>
                <a:gs pos="80000">
                  <a:schemeClr val="accent2">
                    <a:tint val="90000"/>
                    <a:shade val="69000"/>
                    <a:satMod val="220000"/>
                  </a:schemeClr>
                </a:gs>
                <a:gs pos="100000">
                  <a:schemeClr val="accent2">
                    <a:tint val="77000"/>
                    <a:shade val="80000"/>
                    <a:satMod val="23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0"/>
              </a:lightRig>
            </a:scene3d>
            <a:sp3d prstMaterial="metal">
              <a:bevelT w="10000" h="10000"/>
            </a:sp3d>
          </c:spPr>
          <c:invertIfNegative val="0"/>
          <c:dLbls>
            <c:dLbl>
              <c:idx val="0"/>
              <c:layout>
                <c:manualLayout>
                  <c:x val="2.4118877579604178E-2"/>
                  <c:y val="-2.088583724615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166-411E-AE9A-5EBB6CEFB39F}"/>
                </c:ext>
              </c:extLst>
            </c:dLbl>
            <c:dLbl>
              <c:idx val="1"/>
              <c:layout>
                <c:manualLayout>
                  <c:x val="-1.9596588033428387E-2"/>
                  <c:y val="-2.5527134411965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166-411E-AE9A-5EBB6CEFB39F}"/>
                </c:ext>
              </c:extLst>
            </c:dLbl>
            <c:dLbl>
              <c:idx val="2"/>
              <c:layout>
                <c:manualLayout>
                  <c:x val="1.8089039489439445E-2"/>
                  <c:y val="-1.8565188663247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166-411E-AE9A-5EBB6CEFB39F}"/>
                </c:ext>
              </c:extLst>
            </c:dLbl>
            <c:dLbl>
              <c:idx val="3"/>
              <c:layout>
                <c:manualLayout>
                  <c:x val="1.5074298487251499E-3"/>
                  <c:y val="6.7298991632508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166-411E-AE9A-5EBB6CEFB39F}"/>
                </c:ext>
              </c:extLst>
            </c:dLbl>
            <c:dLbl>
              <c:idx val="4"/>
              <c:layout>
                <c:manualLayout>
                  <c:x val="3.0148596974505202E-2"/>
                  <c:y val="-2.552713441196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166-411E-AE9A-5EBB6CEFB39F}"/>
                </c:ext>
              </c:extLst>
            </c:dLbl>
            <c:dLbl>
              <c:idx val="5"/>
              <c:layout>
                <c:manualLayout>
                  <c:x val="4.5222895461757902E-2"/>
                  <c:y val="-1.624454008034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166-411E-AE9A-5EBB6CEFB39F}"/>
                </c:ext>
              </c:extLst>
            </c:dLbl>
            <c:dLbl>
              <c:idx val="6"/>
              <c:layout>
                <c:manualLayout>
                  <c:x val="1.2059438789802089E-2"/>
                  <c:y val="1.3923891497436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166-411E-AE9A-5EBB6CEFB3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 НДФЛ</c:v>
                </c:pt>
                <c:pt idx="1">
                  <c:v>Земельный налог</c:v>
                </c:pt>
                <c:pt idx="2">
                  <c:v>УСН</c:v>
                </c:pt>
                <c:pt idx="3">
                  <c:v>ЕНВД</c:v>
                </c:pt>
                <c:pt idx="4">
                  <c:v>Налог на имущество физических лиц</c:v>
                </c:pt>
                <c:pt idx="5">
                  <c:v>прочие налоговые доходы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3216.6</c:v>
                </c:pt>
                <c:pt idx="1">
                  <c:v>1004.4</c:v>
                </c:pt>
                <c:pt idx="2">
                  <c:v>2383.6999999999998</c:v>
                </c:pt>
                <c:pt idx="3">
                  <c:v>-3.6</c:v>
                </c:pt>
                <c:pt idx="4">
                  <c:v>651.6</c:v>
                </c:pt>
                <c:pt idx="5">
                  <c:v>230.29999999999973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166-411E-AE9A-5EBB6CEFB3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4806200"/>
        <c:axId val="334805808"/>
        <c:axId val="334272616"/>
      </c:bar3DChart>
      <c:catAx>
        <c:axId val="334806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4805808"/>
        <c:crosses val="autoZero"/>
        <c:auto val="1"/>
        <c:lblAlgn val="ctr"/>
        <c:lblOffset val="100"/>
        <c:noMultiLvlLbl val="0"/>
      </c:catAx>
      <c:valAx>
        <c:axId val="33480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4806200"/>
        <c:crosses val="autoZero"/>
        <c:crossBetween val="between"/>
      </c:valAx>
      <c:serAx>
        <c:axId val="3342726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4805808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2023 года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0288208717549902E-2"/>
                  <c:y val="0.10813830522730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16-4E89-B2EE-CB243F3CE634}"/>
                </c:ext>
              </c:extLst>
            </c:dLbl>
            <c:dLbl>
              <c:idx val="1"/>
              <c:layout>
                <c:manualLayout>
                  <c:x val="-2.3515905640114063E-2"/>
                  <c:y val="5.1718319891321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416-4E89-B2EE-CB243F3CE634}"/>
                </c:ext>
              </c:extLst>
            </c:dLbl>
            <c:dLbl>
              <c:idx val="2"/>
              <c:layout>
                <c:manualLayout>
                  <c:x val="-5.8789764100285694E-3"/>
                  <c:y val="7.5226647114649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16-4E89-B2EE-CB243F3CE634}"/>
                </c:ext>
              </c:extLst>
            </c:dLbl>
            <c:dLbl>
              <c:idx val="3"/>
              <c:layout>
                <c:manualLayout>
                  <c:x val="-1.4697441025071289E-3"/>
                  <c:y val="6.8174148947650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16-4E89-B2EE-CB243F3CE6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Аренда земли</c:v>
                </c:pt>
                <c:pt idx="1">
                  <c:v>Ареда имущества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неналоговые поступления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1167.4000000000001</c:v>
                </c:pt>
                <c:pt idx="1">
                  <c:v>160.1</c:v>
                </c:pt>
                <c:pt idx="2">
                  <c:v>265.8</c:v>
                </c:pt>
                <c:pt idx="3">
                  <c:v>283.3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16-4E89-B2EE-CB243F3CE63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2023 года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515905640114087E-2"/>
                  <c:y val="-3.2911658112658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416-4E89-B2EE-CB243F3CE634}"/>
                </c:ext>
              </c:extLst>
            </c:dLbl>
            <c:dLbl>
              <c:idx val="1"/>
              <c:layout>
                <c:manualLayout>
                  <c:x val="2.7925137947635393E-2"/>
                  <c:y val="-3.2911658112659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416-4E89-B2EE-CB243F3CE634}"/>
                </c:ext>
              </c:extLst>
            </c:dLbl>
            <c:dLbl>
              <c:idx val="2"/>
              <c:layout>
                <c:manualLayout>
                  <c:x val="2.2046161537606933E-2"/>
                  <c:y val="-3.7613323557324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416-4E89-B2EE-CB243F3CE634}"/>
                </c:ext>
              </c:extLst>
            </c:dLbl>
            <c:dLbl>
              <c:idx val="3"/>
              <c:layout>
                <c:manualLayout>
                  <c:x val="3.2334370255156723E-2"/>
                  <c:y val="-3.2911658112658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416-4E89-B2EE-CB243F3CE6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Аренда земли</c:v>
                </c:pt>
                <c:pt idx="1">
                  <c:v>Ареда имущества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неналоговые поступления 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1173.9000000000001</c:v>
                </c:pt>
                <c:pt idx="1">
                  <c:v>172.1</c:v>
                </c:pt>
                <c:pt idx="2">
                  <c:v>300.7</c:v>
                </c:pt>
                <c:pt idx="3">
                  <c:v>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16-4E89-B2EE-CB243F3CE6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4803456"/>
        <c:axId val="334803064"/>
        <c:axId val="325331448"/>
      </c:bar3DChart>
      <c:catAx>
        <c:axId val="33480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4803064"/>
        <c:crosses val="autoZero"/>
        <c:auto val="1"/>
        <c:lblAlgn val="ctr"/>
        <c:lblOffset val="100"/>
        <c:noMultiLvlLbl val="0"/>
      </c:catAx>
      <c:valAx>
        <c:axId val="334803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4803456"/>
        <c:crosses val="autoZero"/>
        <c:crossBetween val="between"/>
      </c:valAx>
      <c:serAx>
        <c:axId val="3253314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4803064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2023 года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88073738933231E-2"/>
                  <c:y val="-6.96194574871798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02-47B0-8C22-6E744E838F24}"/>
                </c:ext>
              </c:extLst>
            </c:dLbl>
            <c:dLbl>
              <c:idx val="1"/>
              <c:layout>
                <c:manualLayout>
                  <c:x val="1.651032684137467E-2"/>
                  <c:y val="4.5378195870465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02-47B0-8C22-6E744E838F24}"/>
                </c:ext>
              </c:extLst>
            </c:dLbl>
            <c:dLbl>
              <c:idx val="2"/>
              <c:layout>
                <c:manualLayout>
                  <c:x val="1.7480668606511963E-2"/>
                  <c:y val="5.6661832224202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02-47B0-8C22-6E744E838F24}"/>
                </c:ext>
              </c:extLst>
            </c:dLbl>
            <c:dLbl>
              <c:idx val="3"/>
              <c:layout>
                <c:manualLayout>
                  <c:x val="2.4326798938049028E-2"/>
                  <c:y val="-1.8272823487448904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02-47B0-8C22-6E744E838F24}"/>
                </c:ext>
              </c:extLst>
            </c:dLbl>
            <c:dLbl>
              <c:idx val="4"/>
              <c:layout>
                <c:manualLayout>
                  <c:x val="1.6724674269908733E-2"/>
                  <c:y val="2.3206485829059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02-47B0-8C22-6E744E838F24}"/>
                </c:ext>
              </c:extLst>
            </c:dLbl>
            <c:dLbl>
              <c:idx val="5"/>
              <c:layout>
                <c:manualLayout>
                  <c:x val="2.1285949070792915E-2"/>
                  <c:y val="-4.64129716581202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02-47B0-8C22-6E744E838F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3333F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129.1</c:v>
                </c:pt>
                <c:pt idx="1">
                  <c:v>9394.4</c:v>
                </c:pt>
                <c:pt idx="2">
                  <c:v>5787.3</c:v>
                </c:pt>
                <c:pt idx="3">
                  <c:v>179.1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002-47B0-8C22-6E744E838F2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2023 года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0408498672561259E-2"/>
                  <c:y val="-9.28259433162412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02-47B0-8C22-6E744E838F24}"/>
                </c:ext>
              </c:extLst>
            </c:dLbl>
            <c:dLbl>
              <c:idx val="1"/>
              <c:layout>
                <c:manualLayout>
                  <c:x val="3.9531048274329898E-2"/>
                  <c:y val="-1.1603242914529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002-47B0-8C22-6E744E838F24}"/>
                </c:ext>
              </c:extLst>
            </c:dLbl>
            <c:dLbl>
              <c:idx val="2"/>
              <c:layout>
                <c:manualLayout>
                  <c:x val="3.5450908868116832E-2"/>
                  <c:y val="-5.28034094729665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002-47B0-8C22-6E744E838F24}"/>
                </c:ext>
              </c:extLst>
            </c:dLbl>
            <c:dLbl>
              <c:idx val="3"/>
              <c:layout>
                <c:manualLayout>
                  <c:x val="2.9400132411815508E-2"/>
                  <c:y val="-7.81093677474847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002-47B0-8C22-6E744E838F24}"/>
                </c:ext>
              </c:extLst>
            </c:dLbl>
            <c:dLbl>
              <c:idx val="4"/>
              <c:layout>
                <c:manualLayout>
                  <c:x val="4.8653597876098104E-2"/>
                  <c:y val="-3.4809728743589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002-47B0-8C22-6E744E838F24}"/>
                </c:ext>
              </c:extLst>
            </c:dLbl>
            <c:dLbl>
              <c:idx val="5"/>
              <c:layout>
                <c:manualLayout>
                  <c:x val="4.2571898141585691E-2"/>
                  <c:y val="-3.7130377326496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002-47B0-8C22-6E744E838F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204.7</c:v>
                </c:pt>
                <c:pt idx="1">
                  <c:v>9315.7999999999993</c:v>
                </c:pt>
                <c:pt idx="2">
                  <c:v>5553.6</c:v>
                </c:pt>
                <c:pt idx="3">
                  <c:v>179.1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002-47B0-8C22-6E744E838F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334802280"/>
        <c:axId val="334801888"/>
        <c:axId val="325333568"/>
      </c:bar3DChart>
      <c:catAx>
        <c:axId val="334802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4801888"/>
        <c:crosses val="autoZero"/>
        <c:auto val="1"/>
        <c:lblAlgn val="ctr"/>
        <c:lblOffset val="100"/>
        <c:noMultiLvlLbl val="0"/>
      </c:catAx>
      <c:valAx>
        <c:axId val="334801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4802280"/>
        <c:crosses val="autoZero"/>
        <c:crossBetween val="between"/>
      </c:valAx>
      <c:serAx>
        <c:axId val="325333568"/>
        <c:scaling>
          <c:orientation val="minMax"/>
        </c:scaling>
        <c:delete val="1"/>
        <c:axPos val="b"/>
        <c:majorTickMark val="none"/>
        <c:minorTickMark val="none"/>
        <c:tickLblPos val="none"/>
        <c:crossAx val="334801888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в расходах (%)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794-4038-B211-1CBF6A3D9D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794-4038-B211-1CBF6A3D9D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27C-441A-A68B-63A403C959D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794-4038-B211-1CBF6A3D9DE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794-4038-B211-1CBF6A3D9DE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7794-4038-B211-1CBF6A3D9DE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27C-441A-A68B-63A403C959D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7794-4038-B211-1CBF6A3D9DE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7794-4038-B211-1CBF6A3D9DE0}"/>
              </c:ext>
            </c:extLst>
          </c:dPt>
          <c:dLbls>
            <c:dLbl>
              <c:idx val="0"/>
              <c:layout>
                <c:manualLayout>
                  <c:x val="-4.9726034175474432E-4"/>
                  <c:y val="1.12776157574625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94-4038-B211-1CBF6A3D9DE0}"/>
                </c:ext>
              </c:extLst>
            </c:dLbl>
            <c:dLbl>
              <c:idx val="1"/>
              <c:layout>
                <c:manualLayout>
                  <c:x val="8.0939302729201891E-3"/>
                  <c:y val="-7.9940119867602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94-4038-B211-1CBF6A3D9DE0}"/>
                </c:ext>
              </c:extLst>
            </c:dLbl>
            <c:dLbl>
              <c:idx val="3"/>
              <c:layout>
                <c:manualLayout>
                  <c:x val="5.2871693061181807E-3"/>
                  <c:y val="-5.6084313058312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94-4038-B211-1CBF6A3D9DE0}"/>
                </c:ext>
              </c:extLst>
            </c:dLbl>
            <c:dLbl>
              <c:idx val="4"/>
              <c:layout>
                <c:manualLayout>
                  <c:x val="4.5818905275697118E-3"/>
                  <c:y val="-9.77113094950585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94-4038-B211-1CBF6A3D9DE0}"/>
                </c:ext>
              </c:extLst>
            </c:dLbl>
            <c:dLbl>
              <c:idx val="5"/>
              <c:layout>
                <c:manualLayout>
                  <c:x val="5.4859100622806616E-3"/>
                  <c:y val="-1.6988339904190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94-4038-B211-1CBF6A3D9DE0}"/>
                </c:ext>
              </c:extLst>
            </c:dLbl>
            <c:dLbl>
              <c:idx val="7"/>
              <c:layout>
                <c:manualLayout>
                  <c:x val="9.5126568569878795E-3"/>
                  <c:y val="-7.159067693244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794-4038-B211-1CBF6A3D9DE0}"/>
                </c:ext>
              </c:extLst>
            </c:dLbl>
            <c:dLbl>
              <c:idx val="8"/>
              <c:layout>
                <c:manualLayout>
                  <c:x val="1.3711011568275739E-2"/>
                  <c:y val="3.814066750461641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94-4038-B211-1CBF6A3D9D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Культура и туризм 4</c:v>
                </c:pt>
                <c:pt idx="1">
                  <c:v>Образование  56</c:v>
                </c:pt>
                <c:pt idx="2">
                  <c:v>Спорт 4</c:v>
                </c:pt>
                <c:pt idx="3">
                  <c:v>Формирование современной комфортной городской среды 10</c:v>
                </c:pt>
                <c:pt idx="4">
                  <c:v>Управление имуществом и муниципальными финансами  5</c:v>
                </c:pt>
                <c:pt idx="5">
                  <c:v>Строительство и капитальный ремонт объектов социальной инфраструктуры 9</c:v>
                </c:pt>
                <c:pt idx="6">
                  <c:v>Развитие и функционирование дорожно-транспортного комплекса 4</c:v>
                </c:pt>
                <c:pt idx="7">
                  <c:v>Развитие инженерной инфраструктуры и энергоэффективности и отрасли обращения с отходами 3</c:v>
                </c:pt>
                <c:pt idx="8">
                  <c:v>Другие муниципальные программы (Социальная защита населения, Экология, Предпринимательство, Жилище, Архитектура, Развитие сельского хозяйства, Развитие институтов гражданского общества, Безопасность, Цифровое муниципальное образование) 6</c:v>
                </c:pt>
              </c:strCache>
            </c:strRef>
          </c:cat>
          <c:val>
            <c:numRef>
              <c:f>Лист1!$B$2:$B$10</c:f>
              <c:numCache>
                <c:formatCode>#,##0</c:formatCode>
                <c:ptCount val="9"/>
                <c:pt idx="0">
                  <c:v>4</c:v>
                </c:pt>
                <c:pt idx="1">
                  <c:v>56</c:v>
                </c:pt>
                <c:pt idx="2">
                  <c:v>4</c:v>
                </c:pt>
                <c:pt idx="3">
                  <c:v>10</c:v>
                </c:pt>
                <c:pt idx="4">
                  <c:v>5</c:v>
                </c:pt>
                <c:pt idx="5">
                  <c:v>9</c:v>
                </c:pt>
                <c:pt idx="6">
                  <c:v>4</c:v>
                </c:pt>
                <c:pt idx="7">
                  <c:v>3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94-4038-B211-1CBF6A3D9D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048172051844843E-2"/>
          <c:y val="0.12881312754546914"/>
          <c:w val="0.87501108653660331"/>
          <c:h val="0.87118687245453086"/>
        </c:manualLayout>
      </c:layout>
      <c:overlay val="0"/>
      <c:spPr>
        <a:noFill/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  <a:outerShdw blurRad="50800" dist="50800" dir="5400000" algn="ctr" rotWithShape="0">
            <a:schemeClr val="accent1">
              <a:lumMod val="75000"/>
              <a:alpha val="40000"/>
            </a:schemeClr>
          </a:outerShdw>
          <a:softEdge rad="1270000"/>
        </a:effectLst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Всего расходов бюджета Городского округа Балашиха в 2023 году 24 790,9 млн. руб.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 бюджета Городского округа Балашиха в 2022 году 22 600,5 млн. руб. 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AA05-4485-A564-B1C2AE95E4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AA05-4485-A564-B1C2AE95E4E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на социальную сферу 18 022,6</c:v>
                </c:pt>
                <c:pt idx="1">
                  <c:v>Прочие расходы 6 768,3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B6-423F-B5C2-4D393915B41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916545822394"/>
          <c:y val="0.49161377902455283"/>
          <c:w val="0.35155194744443602"/>
          <c:h val="0.1610276327321655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0.23331</cdr:x>
      <cdr:y>0.16895</cdr:y>
    </cdr:from>
    <cdr:to>
      <cdr:x>0.50441</cdr:x>
      <cdr:y>0.31127</cdr:y>
    </cdr:to>
    <cdr:sp macro="" textlink="">
      <cdr:nvSpPr>
        <cdr:cNvPr id="5" name="Прямоугольник 4">
          <a:extLst xmlns:a="http://schemas.openxmlformats.org/drawingml/2006/main">
            <a:ext uri="{FF2B5EF4-FFF2-40B4-BE49-F238E27FC236}">
              <a16:creationId xmlns:a16="http://schemas.microsoft.com/office/drawing/2014/main" id="{8793F96A-3B98-45CB-8993-1AE7103727AE}"/>
            </a:ext>
          </a:extLst>
        </cdr:cNvPr>
        <cdr:cNvSpPr/>
      </cdr:nvSpPr>
      <cdr:spPr>
        <a:xfrm xmlns:a="http://schemas.openxmlformats.org/drawingml/2006/main">
          <a:off x="1681698" y="645096"/>
          <a:ext cx="1954101" cy="54342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63500" sx="102000" sy="102000" algn="ctr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3200" b="1" dirty="0">
              <a:solidFill>
                <a:srgbClr val="92D050"/>
              </a:solidFill>
            </a:rPr>
            <a:t>+ 23 тыс. </a:t>
          </a:r>
        </a:p>
      </cdr:txBody>
    </cdr:sp>
  </cdr:relSizeAnchor>
  <cdr:relSizeAnchor xmlns:cdr="http://schemas.openxmlformats.org/drawingml/2006/chartDrawing">
    <cdr:from>
      <cdr:x>0.31664</cdr:x>
      <cdr:y>0.24026</cdr:y>
    </cdr:from>
    <cdr:to>
      <cdr:x>0.60753</cdr:x>
      <cdr:y>0.40692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id="{5A421AB3-795A-413E-A34D-D0DCF2C7AFFE}"/>
            </a:ext>
          </a:extLst>
        </cdr:cNvPr>
        <cdr:cNvCxnSpPr/>
      </cdr:nvCxnSpPr>
      <cdr:spPr>
        <a:xfrm xmlns:a="http://schemas.openxmlformats.org/drawingml/2006/main" flipV="1">
          <a:off x="3043160" y="1223169"/>
          <a:ext cx="2795666" cy="848519"/>
        </a:xfrm>
        <a:prstGeom xmlns:a="http://schemas.openxmlformats.org/drawingml/2006/main" prst="straightConnector1">
          <a:avLst/>
        </a:prstGeom>
        <a:ln xmlns:a="http://schemas.openxmlformats.org/drawingml/2006/main" w="50800">
          <a:solidFill>
            <a:srgbClr val="92D05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0.44875</cdr:x>
      <cdr:y>0.5</cdr:y>
    </cdr:from>
    <cdr:to>
      <cdr:x>0.76099</cdr:x>
      <cdr:y>0.66138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id="{40AD99DD-0066-4A91-A005-2BDC50AA1311}"/>
            </a:ext>
          </a:extLst>
        </cdr:cNvPr>
        <cdr:cNvCxnSpPr/>
      </cdr:nvCxnSpPr>
      <cdr:spPr>
        <a:xfrm xmlns:a="http://schemas.openxmlformats.org/drawingml/2006/main" flipV="1">
          <a:off x="4017885" y="2628900"/>
          <a:ext cx="2795666" cy="848519"/>
        </a:xfrm>
        <a:prstGeom xmlns:a="http://schemas.openxmlformats.org/drawingml/2006/main" prst="straightConnector1">
          <a:avLst/>
        </a:prstGeom>
        <a:ln xmlns:a="http://schemas.openxmlformats.org/drawingml/2006/main" w="50800">
          <a:solidFill>
            <a:srgbClr val="4DE838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0.56514</cdr:x>
      <cdr:y>0.60145</cdr:y>
    </cdr:from>
    <cdr:to>
      <cdr:x>0.81596</cdr:x>
      <cdr:y>0.7192</cdr:y>
    </cdr:to>
    <cdr:sp macro="" textlink="">
      <cdr:nvSpPr>
        <cdr:cNvPr id="6" name="Прямоугольник 5">
          <a:extLst xmlns:a="http://schemas.openxmlformats.org/drawingml/2006/main">
            <a:ext uri="{FF2B5EF4-FFF2-40B4-BE49-F238E27FC236}">
              <a16:creationId xmlns:a16="http://schemas.microsoft.com/office/drawing/2014/main" id="{A0590234-B4FA-40E9-B3DF-51429598331C}"/>
            </a:ext>
          </a:extLst>
        </cdr:cNvPr>
        <cdr:cNvSpPr/>
      </cdr:nvSpPr>
      <cdr:spPr>
        <a:xfrm xmlns:a="http://schemas.openxmlformats.org/drawingml/2006/main">
          <a:off x="5059968" y="3162300"/>
          <a:ext cx="2245707" cy="61912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63500" sx="102000" sy="102000" algn="ctr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200" b="1" dirty="0">
              <a:solidFill>
                <a:srgbClr val="4FEB35"/>
              </a:solidFill>
            </a:rPr>
            <a:t>+ 204,7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A585B-D3CB-425F-BCA2-2D8FFD40652E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84FCB-BF91-4AA7-AC48-7661E92C9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988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84FCB-BF91-4AA7-AC48-7661E92C941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996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84FCB-BF91-4AA7-AC48-7661E92C941A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732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8B95-6C06-4E36-87B0-E962BFC2D57A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D7B59A-3590-4614-BD61-769B485E2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8B95-6C06-4E36-87B0-E962BFC2D57A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B59A-3590-4614-BD61-769B485E2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8B95-6C06-4E36-87B0-E962BFC2D57A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B59A-3590-4614-BD61-769B485E2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C7D70-7800-4471-B6AB-B7312E909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8B95-6C06-4E36-87B0-E962BFC2D57A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D7B59A-3590-4614-BD61-769B485E2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8B95-6C06-4E36-87B0-E962BFC2D57A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B59A-3590-4614-BD61-769B485E20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8B95-6C06-4E36-87B0-E962BFC2D57A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B59A-3590-4614-BD61-769B485E2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8B95-6C06-4E36-87B0-E962BFC2D57A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BD7B59A-3590-4614-BD61-769B485E20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8B95-6C06-4E36-87B0-E962BFC2D57A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B59A-3590-4614-BD61-769B485E2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8B95-6C06-4E36-87B0-E962BFC2D57A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B59A-3590-4614-BD61-769B485E2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8B95-6C06-4E36-87B0-E962BFC2D57A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B59A-3590-4614-BD61-769B485E2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8B95-6C06-4E36-87B0-E962BFC2D57A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B59A-3590-4614-BD61-769B485E20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2FC8B95-6C06-4E36-87B0-E962BFC2D57A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D7B59A-3590-4614-BD61-769B485E20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budget.mosreg.ru/analitika/ispolnenie-byudjeta-subekta/sravnenie-po-osnovnym-parametram-ispolneniya-byudzhetov-municipalnyx-obrazovanij/" TargetMode="External"/><Relationship Id="rId2" Type="http://schemas.openxmlformats.org/officeDocument/2006/relationships/hyperlink" Target="https://rosstat.gov.ru/compendium/document/13282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1CA4B9-158B-42F1-8880-605A42701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 trans="61000" pressure="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875"/>
            <a:ext cx="9144000" cy="60902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7" y="2132856"/>
            <a:ext cx="842968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300" b="1" dirty="0">
                <a:solidFill>
                  <a:srgbClr val="FF0000"/>
                </a:solidFill>
              </a:rPr>
              <a:t>БЮДЖЕТ ДЛЯ ГРАЖДАН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3212976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6600CC"/>
                </a:solidFill>
              </a:rPr>
              <a:t>Разработан на основании проекта  решения </a:t>
            </a:r>
            <a:endParaRPr lang="en-US" b="1" dirty="0">
              <a:solidFill>
                <a:srgbClr val="6600CC"/>
              </a:solidFill>
            </a:endParaRPr>
          </a:p>
          <a:p>
            <a:pPr algn="ctr"/>
            <a:r>
              <a:rPr lang="ru-RU" b="1" dirty="0">
                <a:solidFill>
                  <a:srgbClr val="6600CC"/>
                </a:solidFill>
              </a:rPr>
              <a:t>Совета депутатов Городского округа Балашиха</a:t>
            </a:r>
            <a:endParaRPr lang="en-US" b="1" dirty="0">
              <a:solidFill>
                <a:srgbClr val="6600CC"/>
              </a:solidFill>
            </a:endParaRPr>
          </a:p>
          <a:p>
            <a:pPr algn="ctr"/>
            <a:r>
              <a:rPr lang="ru-RU" b="1" dirty="0">
                <a:solidFill>
                  <a:srgbClr val="6600CC"/>
                </a:solidFill>
              </a:rPr>
              <a:t> «Об исполнении  бюджета Городского </a:t>
            </a:r>
            <a:endParaRPr lang="en-US" b="1" dirty="0">
              <a:solidFill>
                <a:srgbClr val="6600CC"/>
              </a:solidFill>
            </a:endParaRPr>
          </a:p>
          <a:p>
            <a:pPr algn="ctr"/>
            <a:r>
              <a:rPr lang="ru-RU" b="1" dirty="0">
                <a:solidFill>
                  <a:srgbClr val="6600CC"/>
                </a:solidFill>
              </a:rPr>
              <a:t>округа Балашиха за 2023 год»</a:t>
            </a:r>
            <a:endParaRPr lang="en-US" b="1" dirty="0">
              <a:solidFill>
                <a:srgbClr val="6600CC"/>
              </a:solidFill>
              <a:latin typeface="Bookshelf Symbol 7" pitchFamily="2" charset="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214290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Основные параметры бюджета Городского округа Балашиха </a:t>
            </a:r>
            <a:br>
              <a:rPr lang="ru-RU" b="1" dirty="0">
                <a:solidFill>
                  <a:srgbClr val="0000FF"/>
                </a:solidFill>
              </a:rPr>
            </a:br>
            <a:r>
              <a:rPr lang="ru-RU" b="1" dirty="0">
                <a:solidFill>
                  <a:srgbClr val="0000FF"/>
                </a:solidFill>
              </a:rPr>
              <a:t>за 2023</a:t>
            </a:r>
            <a:endParaRPr lang="en-US" b="1" dirty="0">
              <a:solidFill>
                <a:srgbClr val="0000FF"/>
              </a:solidFill>
            </a:endParaRPr>
          </a:p>
          <a:p>
            <a:pPr algn="ctr"/>
            <a:r>
              <a:rPr lang="ru-RU" b="1" dirty="0">
                <a:solidFill>
                  <a:srgbClr val="0000FF"/>
                </a:solidFill>
              </a:rPr>
              <a:t> год  (млн. руб.)</a:t>
            </a:r>
            <a:r>
              <a:rPr lang="ru-RU" b="1" dirty="0">
                <a:solidFill>
                  <a:srgbClr val="002060"/>
                </a:solidFill>
              </a:rPr>
              <a:t>	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85453063"/>
              </p:ext>
            </p:extLst>
          </p:nvPr>
        </p:nvGraphicFramePr>
        <p:xfrm>
          <a:off x="285720" y="928670"/>
          <a:ext cx="8643998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214290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Информация о выполнении основных характеристик бюджета </a:t>
            </a:r>
            <a:br>
              <a:rPr lang="ru-RU" b="1" dirty="0">
                <a:solidFill>
                  <a:srgbClr val="0000FF"/>
                </a:solidFill>
              </a:rPr>
            </a:br>
            <a:r>
              <a:rPr lang="ru-RU" b="1" dirty="0">
                <a:solidFill>
                  <a:srgbClr val="0000FF"/>
                </a:solidFill>
              </a:rPr>
              <a:t>Городского округа Балашиха за 202</a:t>
            </a:r>
            <a:r>
              <a:rPr lang="en-US" b="1">
                <a:solidFill>
                  <a:srgbClr val="0000FF"/>
                </a:solidFill>
              </a:rPr>
              <a:t>3 </a:t>
            </a:r>
            <a:r>
              <a:rPr lang="ru-RU" b="1" dirty="0">
                <a:solidFill>
                  <a:srgbClr val="0000FF"/>
                </a:solidFill>
              </a:rPr>
              <a:t>г. (млн. руб.)</a:t>
            </a:r>
            <a:r>
              <a:rPr lang="ru-RU" b="1" dirty="0">
                <a:solidFill>
                  <a:srgbClr val="002060"/>
                </a:solidFill>
              </a:rPr>
              <a:t>	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E11A1E7-8278-43F0-ABC4-0D612E2EB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118430"/>
              </p:ext>
            </p:extLst>
          </p:nvPr>
        </p:nvGraphicFramePr>
        <p:xfrm>
          <a:off x="251520" y="872557"/>
          <a:ext cx="8640960" cy="5771369"/>
        </p:xfrm>
        <a:graphic>
          <a:graphicData uri="http://schemas.openxmlformats.org/drawingml/2006/table">
            <a:tbl>
              <a:tblPr/>
              <a:tblGrid>
                <a:gridCol w="677451">
                  <a:extLst>
                    <a:ext uri="{9D8B030D-6E8A-4147-A177-3AD203B41FA5}">
                      <a16:colId xmlns:a16="http://schemas.microsoft.com/office/drawing/2014/main" val="3080014513"/>
                    </a:ext>
                  </a:extLst>
                </a:gridCol>
                <a:gridCol w="3152222">
                  <a:extLst>
                    <a:ext uri="{9D8B030D-6E8A-4147-A177-3AD203B41FA5}">
                      <a16:colId xmlns:a16="http://schemas.microsoft.com/office/drawing/2014/main" val="2250333605"/>
                    </a:ext>
                  </a:extLst>
                </a:gridCol>
                <a:gridCol w="1824971">
                  <a:extLst>
                    <a:ext uri="{9D8B030D-6E8A-4147-A177-3AD203B41FA5}">
                      <a16:colId xmlns:a16="http://schemas.microsoft.com/office/drawing/2014/main" val="2526069802"/>
                    </a:ext>
                  </a:extLst>
                </a:gridCol>
                <a:gridCol w="1631413">
                  <a:extLst>
                    <a:ext uri="{9D8B030D-6E8A-4147-A177-3AD203B41FA5}">
                      <a16:colId xmlns:a16="http://schemas.microsoft.com/office/drawing/2014/main" val="3947380016"/>
                    </a:ext>
                  </a:extLst>
                </a:gridCol>
                <a:gridCol w="1354903">
                  <a:extLst>
                    <a:ext uri="{9D8B030D-6E8A-4147-A177-3AD203B41FA5}">
                      <a16:colId xmlns:a16="http://schemas.microsoft.com/office/drawing/2014/main" val="947332235"/>
                    </a:ext>
                  </a:extLst>
                </a:gridCol>
              </a:tblGrid>
              <a:tr h="9826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Уточненный план на 2023 год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за 2023 год 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 выполнения плана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165976"/>
                  </a:ext>
                </a:extLst>
              </a:tr>
              <a:tr h="4426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Общий объем доходов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24 814,7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24 802,9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333909"/>
                  </a:ext>
                </a:extLst>
              </a:tr>
              <a:tr h="5221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9 207,2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9 450,8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102,6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759182"/>
                  </a:ext>
                </a:extLst>
              </a:tr>
              <a:tr h="5221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доходы 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7 330,6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7 483,0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102,1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956750"/>
                  </a:ext>
                </a:extLst>
              </a:tr>
              <a:tr h="5221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неналоговые доходы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1 876,6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1 967,7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104,9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480503"/>
                  </a:ext>
                </a:extLst>
              </a:tr>
              <a:tr h="5221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15 607,5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15 352,1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98,4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333081"/>
                  </a:ext>
                </a:extLst>
              </a:tr>
              <a:tr h="4703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Общий объем расходов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25 590,3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24 790,9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96,9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068632"/>
                  </a:ext>
                </a:extLst>
              </a:tr>
              <a:tr h="8032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Дефицит бюджета(-), профицит бюджета (+)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-775,6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12,0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329377"/>
                  </a:ext>
                </a:extLst>
              </a:tr>
              <a:tr h="937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Верхний предел муниципального долга на 01.01.2024 и  фактический объем муниципального  долга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606 666,0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236,6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4883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 Городского округа Балашиха в сравнении с плановыми назначениями (руб.)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4AB96E8-0F3E-4056-AE8E-DF2D06742F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821392"/>
              </p:ext>
            </p:extLst>
          </p:nvPr>
        </p:nvGraphicFramePr>
        <p:xfrm>
          <a:off x="179513" y="830998"/>
          <a:ext cx="8856983" cy="5766354"/>
        </p:xfrm>
        <a:graphic>
          <a:graphicData uri="http://schemas.openxmlformats.org/drawingml/2006/table">
            <a:tbl>
              <a:tblPr/>
              <a:tblGrid>
                <a:gridCol w="1952415">
                  <a:extLst>
                    <a:ext uri="{9D8B030D-6E8A-4147-A177-3AD203B41FA5}">
                      <a16:colId xmlns:a16="http://schemas.microsoft.com/office/drawing/2014/main" val="1975357318"/>
                    </a:ext>
                  </a:extLst>
                </a:gridCol>
                <a:gridCol w="3465215">
                  <a:extLst>
                    <a:ext uri="{9D8B030D-6E8A-4147-A177-3AD203B41FA5}">
                      <a16:colId xmlns:a16="http://schemas.microsoft.com/office/drawing/2014/main" val="2611579251"/>
                    </a:ext>
                  </a:extLst>
                </a:gridCol>
                <a:gridCol w="1267130">
                  <a:extLst>
                    <a:ext uri="{9D8B030D-6E8A-4147-A177-3AD203B41FA5}">
                      <a16:colId xmlns:a16="http://schemas.microsoft.com/office/drawing/2014/main" val="250050419"/>
                    </a:ext>
                  </a:extLst>
                </a:gridCol>
                <a:gridCol w="1267130">
                  <a:extLst>
                    <a:ext uri="{9D8B030D-6E8A-4147-A177-3AD203B41FA5}">
                      <a16:colId xmlns:a16="http://schemas.microsoft.com/office/drawing/2014/main" val="4274492553"/>
                    </a:ext>
                  </a:extLst>
                </a:gridCol>
                <a:gridCol w="905093">
                  <a:extLst>
                    <a:ext uri="{9D8B030D-6E8A-4147-A177-3AD203B41FA5}">
                      <a16:colId xmlns:a16="http://schemas.microsoft.com/office/drawing/2014/main" val="1586409206"/>
                    </a:ext>
                  </a:extLst>
                </a:gridCol>
              </a:tblGrid>
              <a:tr h="2377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Коды </a:t>
                      </a:r>
                    </a:p>
                  </a:txBody>
                  <a:tcPr marL="3094" marR="3094" marT="3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Наименование </a:t>
                      </a:r>
                    </a:p>
                  </a:txBody>
                  <a:tcPr marL="3094" marR="3094" marT="3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Утвержденный бюджет  на 2023 год</a:t>
                      </a:r>
                    </a:p>
                  </a:txBody>
                  <a:tcPr marL="3094" marR="3094" marT="3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Факт 2023 год</a:t>
                      </a:r>
                    </a:p>
                  </a:txBody>
                  <a:tcPr marL="3094" marR="3094" marT="3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% исполнения</a:t>
                      </a:r>
                    </a:p>
                  </a:txBody>
                  <a:tcPr marL="3094" marR="3094" marT="3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662720"/>
                  </a:ext>
                </a:extLst>
              </a:tr>
              <a:tr h="651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1</a:t>
                      </a:r>
                    </a:p>
                  </a:txBody>
                  <a:tcPr marL="3094" marR="3094" marT="3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2</a:t>
                      </a:r>
                    </a:p>
                  </a:txBody>
                  <a:tcPr marL="3094" marR="3094" marT="3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3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4</a:t>
                      </a:r>
                    </a:p>
                  </a:txBody>
                  <a:tcPr marL="3094" marR="3094" marT="3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5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041274"/>
                  </a:ext>
                </a:extLst>
              </a:tr>
              <a:tr h="2495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000 1 00 00000 00 0000 000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Налоговые и неналоговые доходы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9 207 206 687,70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9 450 777 282,11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102,65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67285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Налоговые доходы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7 330 589 000,00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7 483 029 624,25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102,08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993439"/>
                  </a:ext>
                </a:extLst>
              </a:tr>
              <a:tr h="1913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000 1 01 00000 00 0000 000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Налоги на прибыль, доходы</a:t>
                      </a:r>
                    </a:p>
                  </a:txBody>
                  <a:tcPr marL="3094" marR="3094" marT="3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2 921 399 000,00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3 216 639 387,64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110,11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999692"/>
                  </a:ext>
                </a:extLst>
              </a:tr>
              <a:tr h="2407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000 1 01 02000 01 0000 110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Налог на доходы физических лиц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2 921 399 000,00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3 216 639 387,64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110,11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656946"/>
                  </a:ext>
                </a:extLst>
              </a:tr>
              <a:tr h="4815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182 1 01 02010 01 0000 110</a:t>
                      </a:r>
                    </a:p>
                  </a:txBody>
                  <a:tcPr marL="3094" marR="3094" marT="30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Налог на доходы физических лиц с доходов, источником которых является налоговый агент, за исключением доходов, в отношении которых исчисление и уплата налога осуществляются в соответствии со статьями 227, 227.1 и 228 Налогового кодекса Российской Федерации, а также доходов от долевого участия в организации, полученных в виде дивидендов  </a:t>
                      </a:r>
                    </a:p>
                  </a:txBody>
                  <a:tcPr marL="3094" marR="3094" marT="30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2 397 553 000,00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2 646 067 730,17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110,37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417502"/>
                  </a:ext>
                </a:extLst>
              </a:tr>
              <a:tr h="4774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182 1 01 02020 01 0000 110</a:t>
                      </a:r>
                    </a:p>
                  </a:txBody>
                  <a:tcPr marL="3094" marR="3094" marT="30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Налог на доходы физических лиц с доходов, полученных от осуществления деятельности физическими лицами, зарегистрированными в качестве индивидуальных предпринимателей, нотариусов, занимающихся частной практикой, адвокатов, учредивших адвокатские кабинеты, и других лиц, занимающихся частной практикой в соответствии со статьей 227 Налогового кодекса Российской Федерации  </a:t>
                      </a:r>
                    </a:p>
                  </a:txBody>
                  <a:tcPr marL="3094" marR="3094" marT="30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11 700 000,00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12 362 166,09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105,66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289528"/>
                  </a:ext>
                </a:extLst>
              </a:tr>
              <a:tr h="2918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182 1 01 02030 01 0000 110</a:t>
                      </a:r>
                    </a:p>
                  </a:txBody>
                  <a:tcPr marL="3094" marR="3094" marT="30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Налог на доходы физических лиц с доходов, полученных физическими лицами в соответствии со статьей 228 Налогового кодекса Российской Федерации </a:t>
                      </a:r>
                    </a:p>
                  </a:txBody>
                  <a:tcPr marL="3094" marR="3094" marT="30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67 780 000,00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67 104 828,95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99,00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696887"/>
                  </a:ext>
                </a:extLst>
              </a:tr>
              <a:tr h="3974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182 1 01 02040 01 0000 110</a:t>
                      </a:r>
                    </a:p>
                  </a:txBody>
                  <a:tcPr marL="3094" marR="3094" marT="30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Налог на доходы физических лиц в виде фиксированных авансовых платежей с доходов, полученных физическими лицами, являющимися иностранными гражданами, осуществляющими трудовую деятельность по найму на основании патента в соответствии со статьей 227.1 Налогового кодекса Российской Федерации</a:t>
                      </a:r>
                    </a:p>
                  </a:txBody>
                  <a:tcPr marL="3094" marR="3094" marT="30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10 309 000,00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10 538 447,88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102,23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552624"/>
                  </a:ext>
                </a:extLst>
              </a:tr>
              <a:tr h="6521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182 1 01 02050 01 0000 110</a:t>
                      </a:r>
                    </a:p>
                  </a:txBody>
                  <a:tcPr marL="3094" marR="3094" marT="30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Налог на доходы физических лиц с сумм прибыли контролируемой иностранной компании, полученной физическими лицами, признаваемыми контролирующими лицами этой компании, за исключением уплачиваемого в связи с переходом на особый порядок уплаты на основании подачи в налоговый орган соответствующего уведомления (в части сумм налога, не превышающей    650 000 рублей)</a:t>
                      </a:r>
                    </a:p>
                  </a:txBody>
                  <a:tcPr marL="3094" marR="3094" marT="3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136 000,00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135 276,86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99,47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454346"/>
                  </a:ext>
                </a:extLst>
              </a:tr>
              <a:tr h="6053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182 1 01 02080 01 0000 110</a:t>
                      </a:r>
                    </a:p>
                  </a:txBody>
                  <a:tcPr marL="3094" marR="3094" marT="30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Налог на доходы физических лиц в части сумм налога, превышающей 650 000 рублей, относящейся к части налоговой базы, превышающей 5 000 000 рублей (за исключением налога на доходы физических лиц с сумм прибыли контролируемой иностранной компании, в том числе фиксированной прибыли контролируемой иностранной компании, а также налога на доходы физических лиц в отношении доходов от долевого участия в организации, полученных в виде дивидендов) </a:t>
                      </a:r>
                    </a:p>
                  </a:txBody>
                  <a:tcPr marL="3094" marR="3094" marT="30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150 797 000,00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166 194 659,04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110,21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620712"/>
                  </a:ext>
                </a:extLst>
              </a:tr>
              <a:tr h="5291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182 1 01 02100 01 0000 110</a:t>
                      </a:r>
                    </a:p>
                  </a:txBody>
                  <a:tcPr marL="3094" marR="3094" marT="30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Налог на доходы физических лиц с сумм прибыли контролируемой иностранной компании, полученной физическими лицами, признаваемыми контролирующими лицами этой компании, за исключением уплачиваемого в связи с переходом на особый порядок уплаты на основании подачи в налоговый орган соответствующего уведомления (в части суммы налога, превышающей 650 000 рублей)</a:t>
                      </a:r>
                    </a:p>
                  </a:txBody>
                  <a:tcPr marL="3094" marR="3094" marT="30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61 000,00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60 649,55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99,43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327297"/>
                  </a:ext>
                </a:extLst>
              </a:tr>
              <a:tr h="3028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182 1 01 02130 01 0000 110</a:t>
                      </a:r>
                    </a:p>
                  </a:txBody>
                  <a:tcPr marL="3094" marR="3094" marT="30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Налог на доходы физических лиц в отношении доходов от долевого участия в организации, полученных в виде дивидендов (в части суммы налога, не превышающей 650 000 рублей)</a:t>
                      </a:r>
                    </a:p>
                  </a:txBody>
                  <a:tcPr marL="3094" marR="3094" marT="3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130 250 000,00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131 894 603,21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101,26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516783"/>
                  </a:ext>
                </a:extLst>
              </a:tr>
              <a:tr h="2918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182 1 01 02140 01 0000 110</a:t>
                      </a:r>
                    </a:p>
                  </a:txBody>
                  <a:tcPr marL="3094" marR="3094" marT="30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Налог на доходы физических лиц в отношении доходов от долевого участия в организации, полученных в виде дивидендов (в части суммы налога, превышающей 650 000 рублей)</a:t>
                      </a:r>
                    </a:p>
                  </a:txBody>
                  <a:tcPr marL="3094" marR="3094" marT="3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152 813 000,00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182 281 025,89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119,28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642899"/>
                  </a:ext>
                </a:extLst>
              </a:tr>
              <a:tr h="250651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000 1 03 00000 00 0000 000</a:t>
                      </a:r>
                    </a:p>
                  </a:txBody>
                  <a:tcPr marL="3094" marR="3094" marT="30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3094" marR="3094" marT="30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51 572 000,00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52 890 593,19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102,56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429304"/>
                  </a:ext>
                </a:extLst>
              </a:tr>
              <a:tr h="2560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000 1 03 02000 01 0000 110</a:t>
                      </a:r>
                    </a:p>
                  </a:txBody>
                  <a:tcPr marL="3094" marR="3094" marT="30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Акцизы по подакцизным товарам (продукции), производимым на территории Российской Федерации </a:t>
                      </a:r>
                    </a:p>
                  </a:txBody>
                  <a:tcPr marL="3094" marR="3094" marT="30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51 572 000,00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52 890 593,19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102,56</a:t>
                      </a:r>
                    </a:p>
                  </a:txBody>
                  <a:tcPr marL="3094" marR="3094" marT="3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571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4837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 Городского округа Балашиха в сравнении с плановыми назначениями (руб.)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B02D745-5053-4C7D-8D23-F6A903257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365021"/>
              </p:ext>
            </p:extLst>
          </p:nvPr>
        </p:nvGraphicFramePr>
        <p:xfrm>
          <a:off x="251520" y="830998"/>
          <a:ext cx="8712969" cy="5801920"/>
        </p:xfrm>
        <a:graphic>
          <a:graphicData uri="http://schemas.openxmlformats.org/drawingml/2006/table">
            <a:tbl>
              <a:tblPr/>
              <a:tblGrid>
                <a:gridCol w="1920670">
                  <a:extLst>
                    <a:ext uri="{9D8B030D-6E8A-4147-A177-3AD203B41FA5}">
                      <a16:colId xmlns:a16="http://schemas.microsoft.com/office/drawing/2014/main" val="3382888797"/>
                    </a:ext>
                  </a:extLst>
                </a:gridCol>
                <a:gridCol w="3408870">
                  <a:extLst>
                    <a:ext uri="{9D8B030D-6E8A-4147-A177-3AD203B41FA5}">
                      <a16:colId xmlns:a16="http://schemas.microsoft.com/office/drawing/2014/main" val="500008013"/>
                    </a:ext>
                  </a:extLst>
                </a:gridCol>
                <a:gridCol w="1246526">
                  <a:extLst>
                    <a:ext uri="{9D8B030D-6E8A-4147-A177-3AD203B41FA5}">
                      <a16:colId xmlns:a16="http://schemas.microsoft.com/office/drawing/2014/main" val="206797549"/>
                    </a:ext>
                  </a:extLst>
                </a:gridCol>
                <a:gridCol w="1246526">
                  <a:extLst>
                    <a:ext uri="{9D8B030D-6E8A-4147-A177-3AD203B41FA5}">
                      <a16:colId xmlns:a16="http://schemas.microsoft.com/office/drawing/2014/main" val="3582161"/>
                    </a:ext>
                  </a:extLst>
                </a:gridCol>
                <a:gridCol w="890377">
                  <a:extLst>
                    <a:ext uri="{9D8B030D-6E8A-4147-A177-3AD203B41FA5}">
                      <a16:colId xmlns:a16="http://schemas.microsoft.com/office/drawing/2014/main" val="1778441043"/>
                    </a:ext>
                  </a:extLst>
                </a:gridCol>
              </a:tblGrid>
              <a:tr h="162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Коды 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Наименование 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Утвержденный бюджет  на 2023 год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Факт 2023 год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% исполнения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345885"/>
                  </a:ext>
                </a:extLst>
              </a:tr>
              <a:tr h="44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 dirty="0">
                          <a:effectLst/>
                          <a:latin typeface="Arial Cyr" panose="020B0604020202020204" pitchFamily="34" charset="0"/>
                        </a:rPr>
                        <a:t>1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2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3</a:t>
                      </a:r>
                    </a:p>
                  </a:txBody>
                  <a:tcPr marL="2223" marR="2223" marT="2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4</a:t>
                      </a:r>
                    </a:p>
                  </a:txBody>
                  <a:tcPr marL="2223" marR="2223" marT="2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5</a:t>
                      </a:r>
                    </a:p>
                  </a:txBody>
                  <a:tcPr marL="2223" marR="2223" marT="2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637838"/>
                  </a:ext>
                </a:extLst>
              </a:tr>
              <a:tr h="3750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000 1 03 02230 01 0000 110</a:t>
                      </a:r>
                    </a:p>
                  </a:txBody>
                  <a:tcPr marL="2223" marR="2223" marT="2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Доходы от уплаты акцизов на дизельное топливо,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2223" marR="2223" marT="2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24 868 000,00</a:t>
                      </a:r>
                    </a:p>
                  </a:txBody>
                  <a:tcPr marL="2223" marR="2223" marT="2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27 405 499,51</a:t>
                      </a:r>
                    </a:p>
                  </a:txBody>
                  <a:tcPr marL="2223" marR="2223" marT="2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110,20</a:t>
                      </a:r>
                    </a:p>
                  </a:txBody>
                  <a:tcPr marL="2223" marR="2223" marT="2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884534"/>
                  </a:ext>
                </a:extLst>
              </a:tr>
              <a:tr h="5169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182 1 03 02231 01 0000 110</a:t>
                      </a:r>
                    </a:p>
                  </a:txBody>
                  <a:tcPr marL="2223" marR="2223" marT="2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Доходы от уплаты акцизов на дизельное топливо,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 (по нормативам, установленным Федеральным законом о федеральном бюджете в целях формирования дорожных фондов субъектов Российской Федерации)</a:t>
                      </a:r>
                    </a:p>
                  </a:txBody>
                  <a:tcPr marL="2223" marR="2223" marT="2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24 868 000,00</a:t>
                      </a:r>
                    </a:p>
                  </a:txBody>
                  <a:tcPr marL="2223" marR="2223" marT="2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27 405 499,51</a:t>
                      </a:r>
                    </a:p>
                  </a:txBody>
                  <a:tcPr marL="2223" marR="2223" marT="2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110,20</a:t>
                      </a:r>
                    </a:p>
                  </a:txBody>
                  <a:tcPr marL="2223" marR="2223" marT="2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388958"/>
                  </a:ext>
                </a:extLst>
              </a:tr>
              <a:tr h="4137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000 1 03 02240 01 0000 110</a:t>
                      </a:r>
                    </a:p>
                  </a:txBody>
                  <a:tcPr marL="2223" marR="2223" marT="2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Доходы от уплаты акцизов на моторные масла для дизельных и (или) карбюраторных (инжекторных) двигателей,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2223" marR="2223" marT="2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142 000,00</a:t>
                      </a:r>
                    </a:p>
                  </a:txBody>
                  <a:tcPr marL="2223" marR="2223" marT="2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143 136,13</a:t>
                      </a:r>
                    </a:p>
                  </a:txBody>
                  <a:tcPr marL="2223" marR="2223" marT="2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100,80</a:t>
                      </a:r>
                    </a:p>
                  </a:txBody>
                  <a:tcPr marL="2223" marR="2223" marT="2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344767"/>
                  </a:ext>
                </a:extLst>
              </a:tr>
              <a:tr h="5684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182 1 03 02241 01 0000 110</a:t>
                      </a:r>
                    </a:p>
                  </a:txBody>
                  <a:tcPr marL="2223" marR="2223" marT="2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Доходы от уплаты акцизов на моторные масла для дизельных и (или) карбюраторных (инжекторных) двигателей,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 (по нормативам, установленным Федеральным законом о федеральном бюджете в целях формирования дорожных фондов субъектов Российской Федерации)</a:t>
                      </a:r>
                    </a:p>
                  </a:txBody>
                  <a:tcPr marL="2223" marR="2223" marT="2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142 000,00</a:t>
                      </a:r>
                    </a:p>
                  </a:txBody>
                  <a:tcPr marL="2223" marR="2223" marT="2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143 136,13</a:t>
                      </a:r>
                    </a:p>
                  </a:txBody>
                  <a:tcPr marL="2223" marR="2223" marT="2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100,80</a:t>
                      </a:r>
                    </a:p>
                  </a:txBody>
                  <a:tcPr marL="2223" marR="2223" marT="2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970553"/>
                  </a:ext>
                </a:extLst>
              </a:tr>
              <a:tr h="3622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000 1 03 02250 01 0000 110</a:t>
                      </a:r>
                    </a:p>
                  </a:txBody>
                  <a:tcPr marL="2223" marR="2223" marT="2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Доходы от уплаты акцизов на автомобильный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2223" marR="2223" marT="2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29 472 000,00</a:t>
                      </a:r>
                    </a:p>
                  </a:txBody>
                  <a:tcPr marL="2223" marR="2223" marT="2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28 325 722,24</a:t>
                      </a:r>
                    </a:p>
                  </a:txBody>
                  <a:tcPr marL="2223" marR="2223" marT="2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96,11</a:t>
                      </a:r>
                    </a:p>
                  </a:txBody>
                  <a:tcPr marL="2223" marR="2223" marT="2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60328"/>
                  </a:ext>
                </a:extLst>
              </a:tr>
              <a:tr h="5169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182 1 03 02251 01 0000 110</a:t>
                      </a:r>
                    </a:p>
                  </a:txBody>
                  <a:tcPr marL="2223" marR="2223" marT="2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Доходы от уплаты акцизов на автомобильный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 (по нормативам, установленным Федеральным законом о федеральном бюджете в целях формирования дорожных фондов субъектов Российской Федерации)</a:t>
                      </a:r>
                    </a:p>
                  </a:txBody>
                  <a:tcPr marL="2223" marR="2223" marT="2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29 472 000,00</a:t>
                      </a:r>
                    </a:p>
                  </a:txBody>
                  <a:tcPr marL="2223" marR="2223" marT="2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28 325 722,24</a:t>
                      </a:r>
                    </a:p>
                  </a:txBody>
                  <a:tcPr marL="2223" marR="2223" marT="2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96,11</a:t>
                      </a:r>
                    </a:p>
                  </a:txBody>
                  <a:tcPr marL="2223" marR="2223" marT="2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925204"/>
                  </a:ext>
                </a:extLst>
              </a:tr>
              <a:tr h="3579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000 1 03 02260 01 0000 110</a:t>
                      </a:r>
                    </a:p>
                  </a:txBody>
                  <a:tcPr marL="2223" marR="2223" marT="2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Доходы от уплаты акцизов на прямогонный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2223" marR="2223" marT="2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-2 910 000,00</a:t>
                      </a:r>
                    </a:p>
                  </a:txBody>
                  <a:tcPr marL="2223" marR="2223" marT="2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-2 983 764,69</a:t>
                      </a:r>
                    </a:p>
                  </a:txBody>
                  <a:tcPr marL="2223" marR="2223" marT="2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102,53</a:t>
                      </a:r>
                    </a:p>
                  </a:txBody>
                  <a:tcPr marL="2223" marR="2223" marT="2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764658"/>
                  </a:ext>
                </a:extLst>
              </a:tr>
              <a:tr h="5169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182 1 03 02261 01 0000 110</a:t>
                      </a:r>
                    </a:p>
                  </a:txBody>
                  <a:tcPr marL="2223" marR="2223" marT="2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Доходы от уплаты акцизов на прямогонный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 (по нормативам, установленным Федеральным законом о федеральном бюджете в целях формирования дорожных фондов субъектов Российской Федерации)</a:t>
                      </a:r>
                    </a:p>
                  </a:txBody>
                  <a:tcPr marL="2223" marR="2223" marT="2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-2 910 000,00</a:t>
                      </a:r>
                    </a:p>
                  </a:txBody>
                  <a:tcPr marL="2223" marR="2223" marT="2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-2 983 764,69</a:t>
                      </a:r>
                    </a:p>
                  </a:txBody>
                  <a:tcPr marL="2223" marR="2223" marT="2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102,53</a:t>
                      </a:r>
                    </a:p>
                  </a:txBody>
                  <a:tcPr marL="2223" marR="2223" marT="2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456672"/>
                  </a:ext>
                </a:extLst>
              </a:tr>
              <a:tr h="2875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000 1 05 00000 00 0000 000</a:t>
                      </a:r>
                    </a:p>
                  </a:txBody>
                  <a:tcPr marL="2223" marR="2223" marT="2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Налоги на совокупный доход</a:t>
                      </a:r>
                    </a:p>
                  </a:txBody>
                  <a:tcPr marL="2223" marR="2223" marT="2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2 685 791 000,00</a:t>
                      </a:r>
                    </a:p>
                  </a:txBody>
                  <a:tcPr marL="2223" marR="2223" marT="2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2 479 732 564,19</a:t>
                      </a:r>
                    </a:p>
                  </a:txBody>
                  <a:tcPr marL="2223" marR="2223" marT="2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92,33</a:t>
                      </a:r>
                    </a:p>
                  </a:txBody>
                  <a:tcPr marL="2223" marR="2223" marT="2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45958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000 1 05 01000 00 0000 110</a:t>
                      </a:r>
                    </a:p>
                  </a:txBody>
                  <a:tcPr marL="2223" marR="2223" marT="2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2223" marR="2223" marT="2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2 400 000 000,00</a:t>
                      </a:r>
                    </a:p>
                  </a:txBody>
                  <a:tcPr marL="2223" marR="2223" marT="2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2 383 731 111,14</a:t>
                      </a:r>
                    </a:p>
                  </a:txBody>
                  <a:tcPr marL="2223" marR="2223" marT="2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99,32</a:t>
                      </a:r>
                    </a:p>
                  </a:txBody>
                  <a:tcPr marL="2223" marR="2223" marT="2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8387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000 1 05 01010 01 0000 110</a:t>
                      </a:r>
                    </a:p>
                  </a:txBody>
                  <a:tcPr marL="2223" marR="2223" marT="2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Налог, взимаемый с налогоплательщиков, выбравших в качестве объекта налогообложения доходы</a:t>
                      </a:r>
                    </a:p>
                  </a:txBody>
                  <a:tcPr marL="2223" marR="2223" marT="2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2 005 680 000,00</a:t>
                      </a:r>
                    </a:p>
                  </a:txBody>
                  <a:tcPr marL="2223" marR="2223" marT="2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1 995 070 484,11</a:t>
                      </a:r>
                    </a:p>
                  </a:txBody>
                  <a:tcPr marL="2223" marR="2223" marT="2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99,47</a:t>
                      </a:r>
                    </a:p>
                  </a:txBody>
                  <a:tcPr marL="2223" marR="2223" marT="2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617701"/>
                  </a:ext>
                </a:extLst>
              </a:tr>
              <a:tr h="2071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182 1 05 01011 01 0000 110</a:t>
                      </a:r>
                    </a:p>
                  </a:txBody>
                  <a:tcPr marL="2223" marR="2223" marT="2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Налог, взимаемый с налогоплательщиков, выбравших в качестве объекта налогообложения доходы</a:t>
                      </a:r>
                    </a:p>
                  </a:txBody>
                  <a:tcPr marL="2223" marR="2223" marT="2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2 005 680 000,00</a:t>
                      </a:r>
                    </a:p>
                  </a:txBody>
                  <a:tcPr marL="2223" marR="2223" marT="2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1 995 079 150,02</a:t>
                      </a:r>
                    </a:p>
                  </a:txBody>
                  <a:tcPr marL="2223" marR="2223" marT="2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99,47</a:t>
                      </a:r>
                    </a:p>
                  </a:txBody>
                  <a:tcPr marL="2223" marR="2223" marT="2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33569"/>
                  </a:ext>
                </a:extLst>
              </a:tr>
              <a:tr h="2968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182 1 05 01012 01 0000 110</a:t>
                      </a:r>
                    </a:p>
                  </a:txBody>
                  <a:tcPr marL="2223" marR="2223" marT="2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Налог, взимаемый с налогоплательщиков, выбравших в качестве объекта налогообложения доходы (за налоговые периоды, истекшие до 1 января 2011 года)</a:t>
                      </a:r>
                    </a:p>
                  </a:txBody>
                  <a:tcPr marL="2223" marR="2223" marT="2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223" marR="2223" marT="2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-8 665,91</a:t>
                      </a:r>
                    </a:p>
                  </a:txBody>
                  <a:tcPr marL="2223" marR="2223" marT="2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223" marR="2223" marT="2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26553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000 1 05 01020 01 0000 110</a:t>
                      </a:r>
                    </a:p>
                  </a:txBody>
                  <a:tcPr marL="2223" marR="2223" marT="2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Налог, взимаемый с налогоплательщиков, выбравших в качестве объекта налогообложения доходы, уменьшенные на величину расходов</a:t>
                      </a:r>
                    </a:p>
                  </a:txBody>
                  <a:tcPr marL="2223" marR="2223" marT="2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394 320 000,00</a:t>
                      </a:r>
                    </a:p>
                  </a:txBody>
                  <a:tcPr marL="2223" marR="2223" marT="2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388 663 654,81</a:t>
                      </a:r>
                    </a:p>
                  </a:txBody>
                  <a:tcPr marL="2223" marR="2223" marT="2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98,57</a:t>
                      </a:r>
                    </a:p>
                  </a:txBody>
                  <a:tcPr marL="2223" marR="2223" marT="2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392376"/>
                  </a:ext>
                </a:extLst>
              </a:tr>
              <a:tr h="3111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182 1 05 01021 01 0000 110</a:t>
                      </a:r>
                    </a:p>
                  </a:txBody>
                  <a:tcPr marL="2223" marR="2223" marT="2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Налог, взимаемый с налогоплательщиков, выбравших в качестве объекта налогообложения доходы, уменьшенные на величину расходов (в том числе минимальный налог, зачисляемый в бюджеты субъектов Российской Федерации)</a:t>
                      </a:r>
                    </a:p>
                  </a:txBody>
                  <a:tcPr marL="2223" marR="2223" marT="22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394 320 000,00</a:t>
                      </a:r>
                    </a:p>
                  </a:txBody>
                  <a:tcPr marL="2223" marR="2223" marT="2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388 664 032,85</a:t>
                      </a:r>
                    </a:p>
                  </a:txBody>
                  <a:tcPr marL="2223" marR="2223" marT="2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98,57</a:t>
                      </a:r>
                    </a:p>
                  </a:txBody>
                  <a:tcPr marL="2223" marR="2223" marT="22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030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220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 Городского округа Балашиха в сравнении с плановыми назначениями (руб.)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B40953A-08DD-423C-8A3E-843884B8C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375793"/>
              </p:ext>
            </p:extLst>
          </p:nvPr>
        </p:nvGraphicFramePr>
        <p:xfrm>
          <a:off x="251520" y="908720"/>
          <a:ext cx="8712968" cy="5487208"/>
        </p:xfrm>
        <a:graphic>
          <a:graphicData uri="http://schemas.openxmlformats.org/drawingml/2006/table">
            <a:tbl>
              <a:tblPr/>
              <a:tblGrid>
                <a:gridCol w="1920668">
                  <a:extLst>
                    <a:ext uri="{9D8B030D-6E8A-4147-A177-3AD203B41FA5}">
                      <a16:colId xmlns:a16="http://schemas.microsoft.com/office/drawing/2014/main" val="2802270395"/>
                    </a:ext>
                  </a:extLst>
                </a:gridCol>
                <a:gridCol w="3408869">
                  <a:extLst>
                    <a:ext uri="{9D8B030D-6E8A-4147-A177-3AD203B41FA5}">
                      <a16:colId xmlns:a16="http://schemas.microsoft.com/office/drawing/2014/main" val="1704592049"/>
                    </a:ext>
                  </a:extLst>
                </a:gridCol>
                <a:gridCol w="1246528">
                  <a:extLst>
                    <a:ext uri="{9D8B030D-6E8A-4147-A177-3AD203B41FA5}">
                      <a16:colId xmlns:a16="http://schemas.microsoft.com/office/drawing/2014/main" val="919609706"/>
                    </a:ext>
                  </a:extLst>
                </a:gridCol>
                <a:gridCol w="1246528">
                  <a:extLst>
                    <a:ext uri="{9D8B030D-6E8A-4147-A177-3AD203B41FA5}">
                      <a16:colId xmlns:a16="http://schemas.microsoft.com/office/drawing/2014/main" val="3184476578"/>
                    </a:ext>
                  </a:extLst>
                </a:gridCol>
                <a:gridCol w="890375">
                  <a:extLst>
                    <a:ext uri="{9D8B030D-6E8A-4147-A177-3AD203B41FA5}">
                      <a16:colId xmlns:a16="http://schemas.microsoft.com/office/drawing/2014/main" val="2943536099"/>
                    </a:ext>
                  </a:extLst>
                </a:gridCol>
              </a:tblGrid>
              <a:tr h="2447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Коды </a:t>
                      </a:r>
                    </a:p>
                  </a:txBody>
                  <a:tcPr marL="2921" marR="2921" marT="2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Наименование </a:t>
                      </a:r>
                    </a:p>
                  </a:txBody>
                  <a:tcPr marL="2921" marR="2921" marT="2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Утвержденный бюджет  на 2023 год</a:t>
                      </a:r>
                    </a:p>
                  </a:txBody>
                  <a:tcPr marL="2921" marR="2921" marT="2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Факт 2023 год</a:t>
                      </a:r>
                    </a:p>
                  </a:txBody>
                  <a:tcPr marL="2921" marR="2921" marT="2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% исполнения</a:t>
                      </a:r>
                    </a:p>
                  </a:txBody>
                  <a:tcPr marL="2921" marR="2921" marT="2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151520"/>
                  </a:ext>
                </a:extLst>
              </a:tr>
              <a:tr h="670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1</a:t>
                      </a:r>
                    </a:p>
                  </a:txBody>
                  <a:tcPr marL="2921" marR="2921" marT="2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2</a:t>
                      </a:r>
                    </a:p>
                  </a:txBody>
                  <a:tcPr marL="2921" marR="2921" marT="2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3</a:t>
                      </a:r>
                    </a:p>
                  </a:txBody>
                  <a:tcPr marL="2921" marR="2921" marT="2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4</a:t>
                      </a:r>
                    </a:p>
                  </a:txBody>
                  <a:tcPr marL="2921" marR="2921" marT="2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5</a:t>
                      </a:r>
                    </a:p>
                  </a:txBody>
                  <a:tcPr marL="2921" marR="2921" marT="2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451105"/>
                  </a:ext>
                </a:extLst>
              </a:tr>
              <a:tr h="3735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182 1 05 01022 01 0000 110</a:t>
                      </a:r>
                    </a:p>
                  </a:txBody>
                  <a:tcPr marL="2921" marR="2921" marT="29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Налог, взимаемый с налогоплательщиков, выбравших в качестве объекта налогообложения доходы, уменьшенные на величину расходов (за налоговые периоды, истекшие до 1 января 2011 года) </a:t>
                      </a:r>
                    </a:p>
                  </a:txBody>
                  <a:tcPr marL="2921" marR="2921" marT="29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921" marR="2921" marT="2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-378,04</a:t>
                      </a:r>
                    </a:p>
                  </a:txBody>
                  <a:tcPr marL="2921" marR="2921" marT="2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921" marR="2921" marT="2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788263"/>
                  </a:ext>
                </a:extLst>
              </a:tr>
              <a:tr h="3197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182 1 05 01050 01 0000 110</a:t>
                      </a:r>
                    </a:p>
                  </a:txBody>
                  <a:tcPr marL="2921" marR="2921" marT="29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Минимальный налог, зачисляемый в бюджеты субъектов Российской Федерации (за налоговые периоды, истекшие до 1 января 2016 года)</a:t>
                      </a:r>
                    </a:p>
                  </a:txBody>
                  <a:tcPr marL="2921" marR="2921" marT="29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921" marR="2921" marT="2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-3 027,78</a:t>
                      </a:r>
                    </a:p>
                  </a:txBody>
                  <a:tcPr marL="2921" marR="2921" marT="2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921" marR="2921" marT="2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410778"/>
                  </a:ext>
                </a:extLst>
              </a:tr>
              <a:tr h="2605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000 1 05 02000 02 0000 110</a:t>
                      </a:r>
                    </a:p>
                  </a:txBody>
                  <a:tcPr marL="2921" marR="2921" marT="29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2921" marR="2921" marT="29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921" marR="2921" marT="2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-3 557 822,72</a:t>
                      </a:r>
                    </a:p>
                  </a:txBody>
                  <a:tcPr marL="2921" marR="2921" marT="2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921" marR="2921" marT="2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132829"/>
                  </a:ext>
                </a:extLst>
              </a:tr>
              <a:tr h="2677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182 1 05 02010 02 0000 110</a:t>
                      </a:r>
                    </a:p>
                  </a:txBody>
                  <a:tcPr marL="2921" marR="2921" marT="29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Единый налог на вменённый доход для отдельных видов деятельности </a:t>
                      </a:r>
                    </a:p>
                  </a:txBody>
                  <a:tcPr marL="2921" marR="2921" marT="29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921" marR="2921" marT="2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-3 531 688,79</a:t>
                      </a:r>
                    </a:p>
                  </a:txBody>
                  <a:tcPr marL="2921" marR="2921" marT="2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921" marR="2921" marT="2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124944"/>
                  </a:ext>
                </a:extLst>
              </a:tr>
              <a:tr h="5451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182 1 05 02020 02 0000 110</a:t>
                      </a:r>
                    </a:p>
                  </a:txBody>
                  <a:tcPr marL="2921" marR="2921" marT="29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Единый налог на вменённый доход для отдельных видов деятельности (за налоговые периоды, истекшие до 1 января 2011 года)</a:t>
                      </a:r>
                    </a:p>
                  </a:txBody>
                  <a:tcPr marL="2921" marR="2921" marT="29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921" marR="2921" marT="2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-26 133,93</a:t>
                      </a:r>
                    </a:p>
                  </a:txBody>
                  <a:tcPr marL="2921" marR="2921" marT="2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921" marR="2921" marT="2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007183"/>
                  </a:ext>
                </a:extLst>
              </a:tr>
              <a:tr h="3059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000 1 05 03000 01 0000 110</a:t>
                      </a:r>
                    </a:p>
                  </a:txBody>
                  <a:tcPr marL="2921" marR="2921" marT="29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Единый сельскохозяйственный налог</a:t>
                      </a:r>
                    </a:p>
                  </a:txBody>
                  <a:tcPr marL="2921" marR="2921" marT="29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921" marR="2921" marT="2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1 373 645,15</a:t>
                      </a:r>
                    </a:p>
                  </a:txBody>
                  <a:tcPr marL="2921" marR="2921" marT="2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921" marR="2921" marT="2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212799"/>
                  </a:ext>
                </a:extLst>
              </a:tr>
              <a:tr h="2325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182 1 05 03010 01 0000 110</a:t>
                      </a:r>
                    </a:p>
                  </a:txBody>
                  <a:tcPr marL="2921" marR="2921" marT="29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Единый сельскохозяйственный налог</a:t>
                      </a:r>
                    </a:p>
                  </a:txBody>
                  <a:tcPr marL="2921" marR="2921" marT="29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921" marR="2921" marT="2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1 373 645,15</a:t>
                      </a:r>
                    </a:p>
                  </a:txBody>
                  <a:tcPr marL="2921" marR="2921" marT="2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921" marR="2921" marT="2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979412"/>
                  </a:ext>
                </a:extLst>
              </a:tr>
              <a:tr h="4783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000 1 05 04000 02 0000 110</a:t>
                      </a:r>
                    </a:p>
                  </a:txBody>
                  <a:tcPr marL="2921" marR="2921" marT="29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2921" marR="2921" marT="29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279 191 000,00</a:t>
                      </a:r>
                    </a:p>
                  </a:txBody>
                  <a:tcPr marL="2921" marR="2921" marT="2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90 469 557,36</a:t>
                      </a:r>
                    </a:p>
                  </a:txBody>
                  <a:tcPr marL="2921" marR="2921" marT="2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32,40</a:t>
                      </a:r>
                    </a:p>
                  </a:txBody>
                  <a:tcPr marL="2921" marR="2921" marT="2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726602"/>
                  </a:ext>
                </a:extLst>
              </a:tr>
              <a:tr h="3815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182 1 05 04010 02 0000 110</a:t>
                      </a:r>
                    </a:p>
                  </a:txBody>
                  <a:tcPr marL="2921" marR="2921" marT="29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Налог, взимаемый в связи с применением патентной системы налогообложения, зачисляемый в бюджеты городских округов</a:t>
                      </a:r>
                    </a:p>
                  </a:txBody>
                  <a:tcPr marL="2921" marR="2921" marT="29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279 191 000,00</a:t>
                      </a:r>
                    </a:p>
                  </a:txBody>
                  <a:tcPr marL="2921" marR="2921" marT="2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90 469 557,36</a:t>
                      </a:r>
                    </a:p>
                  </a:txBody>
                  <a:tcPr marL="2921" marR="2921" marT="2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32,40</a:t>
                      </a:r>
                    </a:p>
                  </a:txBody>
                  <a:tcPr marL="2921" marR="2921" marT="2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065391"/>
                  </a:ext>
                </a:extLst>
              </a:tr>
              <a:tr h="4652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182 1 05 07000 01 0000 110</a:t>
                      </a:r>
                    </a:p>
                  </a:txBody>
                  <a:tcPr marL="2921" marR="2921" marT="29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Налог, взимаемый в связи с применение специального налогового режима "Автоматизированная упрощенная система налогообложения"</a:t>
                      </a:r>
                    </a:p>
                  </a:txBody>
                  <a:tcPr marL="2921" marR="2921" marT="29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6 600 000,00</a:t>
                      </a:r>
                    </a:p>
                  </a:txBody>
                  <a:tcPr marL="2921" marR="2921" marT="2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7 716 073,26</a:t>
                      </a:r>
                    </a:p>
                  </a:txBody>
                  <a:tcPr marL="2921" marR="2921" marT="2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116,91</a:t>
                      </a:r>
                    </a:p>
                  </a:txBody>
                  <a:tcPr marL="2921" marR="2921" marT="2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22865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000 1 06 00000 00 0000 000</a:t>
                      </a:r>
                    </a:p>
                  </a:txBody>
                  <a:tcPr marL="2921" marR="2921" marT="2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Налоги на имущество</a:t>
                      </a:r>
                    </a:p>
                  </a:txBody>
                  <a:tcPr marL="2921" marR="2921" marT="2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1 592 643 000,00</a:t>
                      </a:r>
                    </a:p>
                  </a:txBody>
                  <a:tcPr marL="2921" marR="2921" marT="2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1 656 003 243,99</a:t>
                      </a:r>
                    </a:p>
                  </a:txBody>
                  <a:tcPr marL="2921" marR="2921" marT="2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103,98</a:t>
                      </a:r>
                    </a:p>
                  </a:txBody>
                  <a:tcPr marL="2921" marR="2921" marT="2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812739"/>
                  </a:ext>
                </a:extLst>
              </a:tr>
              <a:tr h="3117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000 1 06 01000 00 0000 110</a:t>
                      </a:r>
                    </a:p>
                  </a:txBody>
                  <a:tcPr marL="2921" marR="2921" marT="2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Налог на имущество физических лиц </a:t>
                      </a:r>
                    </a:p>
                  </a:txBody>
                  <a:tcPr marL="2921" marR="2921" marT="2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614 619 000,00</a:t>
                      </a:r>
                    </a:p>
                  </a:txBody>
                  <a:tcPr marL="2921" marR="2921" marT="2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651 602 217,86</a:t>
                      </a:r>
                    </a:p>
                  </a:txBody>
                  <a:tcPr marL="2921" marR="2921" marT="2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106,02</a:t>
                      </a:r>
                    </a:p>
                  </a:txBody>
                  <a:tcPr marL="2921" marR="2921" marT="2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535529"/>
                  </a:ext>
                </a:extLst>
              </a:tr>
              <a:tr h="2993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182 1 06 01020 04 0000 110</a:t>
                      </a:r>
                    </a:p>
                  </a:txBody>
                  <a:tcPr marL="2921" marR="2921" marT="29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Налог на имущество физических лиц, взимаемый по ставкам, применяемым к объектам налогообложения, расположенным в границах городских округов</a:t>
                      </a:r>
                    </a:p>
                  </a:txBody>
                  <a:tcPr marL="2921" marR="2921" marT="2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614 619 000,00</a:t>
                      </a:r>
                    </a:p>
                  </a:txBody>
                  <a:tcPr marL="2921" marR="2921" marT="2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651 602 217,86</a:t>
                      </a:r>
                    </a:p>
                  </a:txBody>
                  <a:tcPr marL="2921" marR="2921" marT="2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106,02</a:t>
                      </a:r>
                    </a:p>
                  </a:txBody>
                  <a:tcPr marL="2921" marR="2921" marT="2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812772"/>
                  </a:ext>
                </a:extLst>
              </a:tr>
              <a:tr h="2580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000 1 06 06000 00 0000 110</a:t>
                      </a:r>
                    </a:p>
                  </a:txBody>
                  <a:tcPr marL="2921" marR="2921" marT="2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Земельный налог </a:t>
                      </a:r>
                    </a:p>
                  </a:txBody>
                  <a:tcPr marL="2921" marR="2921" marT="2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978 024 000,00</a:t>
                      </a:r>
                    </a:p>
                  </a:txBody>
                  <a:tcPr marL="2921" marR="2921" marT="2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1 004 401 026,13</a:t>
                      </a:r>
                    </a:p>
                  </a:txBody>
                  <a:tcPr marL="2921" marR="2921" marT="2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102,70</a:t>
                      </a:r>
                    </a:p>
                  </a:txBody>
                  <a:tcPr marL="2921" marR="2921" marT="2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517481"/>
                  </a:ext>
                </a:extLst>
              </a:tr>
              <a:tr h="2167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000 1 06 06030 00 0000 110</a:t>
                      </a:r>
                    </a:p>
                  </a:txBody>
                  <a:tcPr marL="2921" marR="2921" marT="29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Земельный налог с организаций</a:t>
                      </a:r>
                    </a:p>
                  </a:txBody>
                  <a:tcPr marL="2921" marR="2921" marT="29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746 024 000,00</a:t>
                      </a:r>
                    </a:p>
                  </a:txBody>
                  <a:tcPr marL="2921" marR="2921" marT="2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720 681 719,61</a:t>
                      </a:r>
                    </a:p>
                  </a:txBody>
                  <a:tcPr marL="2921" marR="2921" marT="2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96,60</a:t>
                      </a:r>
                    </a:p>
                  </a:txBody>
                  <a:tcPr marL="2921" marR="2921" marT="2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816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733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 Городского округа Балашиха в сравнении с плановыми назначениями (руб.)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8B8CA6A-9ACE-4699-A747-8FEC587A55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942925"/>
              </p:ext>
            </p:extLst>
          </p:nvPr>
        </p:nvGraphicFramePr>
        <p:xfrm>
          <a:off x="251520" y="908720"/>
          <a:ext cx="8640959" cy="5760640"/>
        </p:xfrm>
        <a:graphic>
          <a:graphicData uri="http://schemas.openxmlformats.org/drawingml/2006/table">
            <a:tbl>
              <a:tblPr/>
              <a:tblGrid>
                <a:gridCol w="1904796">
                  <a:extLst>
                    <a:ext uri="{9D8B030D-6E8A-4147-A177-3AD203B41FA5}">
                      <a16:colId xmlns:a16="http://schemas.microsoft.com/office/drawing/2014/main" val="2207362362"/>
                    </a:ext>
                  </a:extLst>
                </a:gridCol>
                <a:gridCol w="3380696">
                  <a:extLst>
                    <a:ext uri="{9D8B030D-6E8A-4147-A177-3AD203B41FA5}">
                      <a16:colId xmlns:a16="http://schemas.microsoft.com/office/drawing/2014/main" val="102329804"/>
                    </a:ext>
                  </a:extLst>
                </a:gridCol>
                <a:gridCol w="1236224">
                  <a:extLst>
                    <a:ext uri="{9D8B030D-6E8A-4147-A177-3AD203B41FA5}">
                      <a16:colId xmlns:a16="http://schemas.microsoft.com/office/drawing/2014/main" val="1336543822"/>
                    </a:ext>
                  </a:extLst>
                </a:gridCol>
                <a:gridCol w="1236224">
                  <a:extLst>
                    <a:ext uri="{9D8B030D-6E8A-4147-A177-3AD203B41FA5}">
                      <a16:colId xmlns:a16="http://schemas.microsoft.com/office/drawing/2014/main" val="1537365138"/>
                    </a:ext>
                  </a:extLst>
                </a:gridCol>
                <a:gridCol w="883019">
                  <a:extLst>
                    <a:ext uri="{9D8B030D-6E8A-4147-A177-3AD203B41FA5}">
                      <a16:colId xmlns:a16="http://schemas.microsoft.com/office/drawing/2014/main" val="152680192"/>
                    </a:ext>
                  </a:extLst>
                </a:gridCol>
              </a:tblGrid>
              <a:tr h="243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Коды </a:t>
                      </a:r>
                    </a:p>
                  </a:txBody>
                  <a:tcPr marL="2937" marR="2937" marT="2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Наименование </a:t>
                      </a:r>
                    </a:p>
                  </a:txBody>
                  <a:tcPr marL="2937" marR="2937" marT="2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Утвержденный бюджет  на 2023 год</a:t>
                      </a:r>
                    </a:p>
                  </a:txBody>
                  <a:tcPr marL="2937" marR="2937" marT="2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Факт 2023 год</a:t>
                      </a:r>
                    </a:p>
                  </a:txBody>
                  <a:tcPr marL="2937" marR="2937" marT="2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% исполнения</a:t>
                      </a:r>
                    </a:p>
                  </a:txBody>
                  <a:tcPr marL="2937" marR="2937" marT="2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567138"/>
                  </a:ext>
                </a:extLst>
              </a:tr>
              <a:tr h="666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1</a:t>
                      </a:r>
                    </a:p>
                  </a:txBody>
                  <a:tcPr marL="2937" marR="2937" marT="2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2</a:t>
                      </a:r>
                    </a:p>
                  </a:txBody>
                  <a:tcPr marL="2937" marR="2937" marT="2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3</a:t>
                      </a:r>
                    </a:p>
                  </a:txBody>
                  <a:tcPr marL="2937" marR="2937" marT="2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4</a:t>
                      </a:r>
                    </a:p>
                  </a:txBody>
                  <a:tcPr marL="2937" marR="2937" marT="2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5</a:t>
                      </a:r>
                    </a:p>
                  </a:txBody>
                  <a:tcPr marL="2937" marR="2937" marT="2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838524"/>
                  </a:ext>
                </a:extLst>
              </a:tr>
              <a:tr h="3103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182 1 06 06032 04 0000 110</a:t>
                      </a:r>
                    </a:p>
                  </a:txBody>
                  <a:tcPr marL="2937" marR="2937" marT="2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Земельный налог с организаций, обладающих земельным участком, расположенным в границах городских округов</a:t>
                      </a:r>
                    </a:p>
                  </a:txBody>
                  <a:tcPr marL="2937" marR="2937" marT="2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746 024 000,00</a:t>
                      </a:r>
                    </a:p>
                  </a:txBody>
                  <a:tcPr marL="2937" marR="2937" marT="2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720 681 719,61</a:t>
                      </a:r>
                    </a:p>
                  </a:txBody>
                  <a:tcPr marL="2937" marR="2937" marT="2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96,60</a:t>
                      </a:r>
                    </a:p>
                  </a:txBody>
                  <a:tcPr marL="2937" marR="2937" marT="2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33924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000 1 06 06040 00 0000 110</a:t>
                      </a:r>
                    </a:p>
                  </a:txBody>
                  <a:tcPr marL="2937" marR="2937" marT="2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1" u="none" strike="noStrike" dirty="0">
                          <a:effectLst/>
                          <a:latin typeface="Arial Cyr" panose="020B0604020202020204" pitchFamily="34" charset="0"/>
                        </a:rPr>
                        <a:t>Земельный налог с физических лиц</a:t>
                      </a:r>
                    </a:p>
                  </a:txBody>
                  <a:tcPr marL="2937" marR="2937" marT="2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232 000 000,00</a:t>
                      </a:r>
                    </a:p>
                  </a:txBody>
                  <a:tcPr marL="2937" marR="2937" marT="2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283 719 306,52</a:t>
                      </a:r>
                    </a:p>
                  </a:txBody>
                  <a:tcPr marL="2937" marR="2937" marT="2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122,29</a:t>
                      </a:r>
                    </a:p>
                  </a:txBody>
                  <a:tcPr marL="2937" marR="2937" marT="2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518482"/>
                  </a:ext>
                </a:extLst>
              </a:tr>
              <a:tr h="2884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182 1 06 06042 04 0000 110</a:t>
                      </a:r>
                    </a:p>
                  </a:txBody>
                  <a:tcPr marL="2937" marR="2937" marT="2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Земельный налог с физических лиц, обладающих земельным участком, расположенным в границах городских округов</a:t>
                      </a:r>
                    </a:p>
                  </a:txBody>
                  <a:tcPr marL="2937" marR="2937" marT="2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232 000 000,00</a:t>
                      </a:r>
                    </a:p>
                  </a:txBody>
                  <a:tcPr marL="2937" marR="2937" marT="2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283 719 306,52</a:t>
                      </a:r>
                    </a:p>
                  </a:txBody>
                  <a:tcPr marL="2937" marR="2937" marT="2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122,29</a:t>
                      </a:r>
                    </a:p>
                  </a:txBody>
                  <a:tcPr marL="2937" marR="2937" marT="2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127456"/>
                  </a:ext>
                </a:extLst>
              </a:tr>
              <a:tr h="2302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000 1 08 00000 00 0000 000</a:t>
                      </a:r>
                    </a:p>
                  </a:txBody>
                  <a:tcPr marL="2937" marR="2937" marT="2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Государственная пошлина</a:t>
                      </a:r>
                    </a:p>
                  </a:txBody>
                  <a:tcPr marL="2937" marR="2937" marT="2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79 184 000,00</a:t>
                      </a:r>
                    </a:p>
                  </a:txBody>
                  <a:tcPr marL="2937" marR="2937" marT="2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77 763 859,13</a:t>
                      </a:r>
                    </a:p>
                  </a:txBody>
                  <a:tcPr marL="2937" marR="2937" marT="2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98,21</a:t>
                      </a:r>
                    </a:p>
                  </a:txBody>
                  <a:tcPr marL="2937" marR="2937" marT="2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999601"/>
                  </a:ext>
                </a:extLst>
              </a:tr>
              <a:tr h="5421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000 1 08 03000 01 0000 110</a:t>
                      </a:r>
                    </a:p>
                  </a:txBody>
                  <a:tcPr marL="2937" marR="2937" marT="2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Государственная пошлина по делам, рассматриваемым в судах общей юрисдикции, мировыми судьями</a:t>
                      </a:r>
                    </a:p>
                  </a:txBody>
                  <a:tcPr marL="2937" marR="2937" marT="2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78 654 000,00</a:t>
                      </a:r>
                    </a:p>
                  </a:txBody>
                  <a:tcPr marL="2937" marR="2937" marT="2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77 203 859,13</a:t>
                      </a:r>
                    </a:p>
                  </a:txBody>
                  <a:tcPr marL="2937" marR="2937" marT="2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98,16</a:t>
                      </a:r>
                    </a:p>
                  </a:txBody>
                  <a:tcPr marL="2937" marR="2937" marT="2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287655"/>
                  </a:ext>
                </a:extLst>
              </a:tr>
              <a:tr h="5785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182 1 08 03010 01 0000 110</a:t>
                      </a:r>
                    </a:p>
                  </a:txBody>
                  <a:tcPr marL="2937" marR="2937" marT="2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Государственная пошлина по делам, рассматриваемым в судах общей юрисдикции, мировыми судьями (за исключением Верховного Суда Российской Федерации)</a:t>
                      </a:r>
                    </a:p>
                  </a:txBody>
                  <a:tcPr marL="2937" marR="2937" marT="2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78 654 000,00</a:t>
                      </a:r>
                    </a:p>
                  </a:txBody>
                  <a:tcPr marL="2937" marR="2937" marT="2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77 203 859,13</a:t>
                      </a:r>
                    </a:p>
                  </a:txBody>
                  <a:tcPr marL="2937" marR="2937" marT="2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98,16</a:t>
                      </a:r>
                    </a:p>
                  </a:txBody>
                  <a:tcPr marL="2937" marR="2937" marT="2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28284"/>
                  </a:ext>
                </a:extLst>
              </a:tr>
              <a:tr h="3344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182 1 08 03010 01 1050 110</a:t>
                      </a:r>
                    </a:p>
                  </a:txBody>
                  <a:tcPr marL="2937" marR="2937" marT="2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Государственная пошлина по делам, рассматриваемым в судах общей юрисдикции, мировыми судьями (за исключением Верховного Суда Российской Федерации) (государственная пошлина, уплачиваемая при обращении в суды)</a:t>
                      </a:r>
                    </a:p>
                  </a:txBody>
                  <a:tcPr marL="2937" marR="2937" marT="2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937" marR="2937" marT="2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76 915 068,71</a:t>
                      </a:r>
                    </a:p>
                  </a:txBody>
                  <a:tcPr marL="2937" marR="2937" marT="2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937" marR="2937" marT="2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823018"/>
                  </a:ext>
                </a:extLst>
              </a:tr>
              <a:tr h="4757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182 1 08 03010 01 1060 110</a:t>
                      </a:r>
                    </a:p>
                  </a:txBody>
                  <a:tcPr marL="2937" marR="2937" marT="2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Государственная пошлина по делам, рассматриваемым в судах общей юрисдикции, мировыми судьями (за исключением Верховного Суда Российской Федерации) (государственная пошлина, уплачиваемая на основании судебных актов по результатам рассмотрения дол по существу)</a:t>
                      </a:r>
                    </a:p>
                  </a:txBody>
                  <a:tcPr marL="2937" marR="2937" marT="2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937" marR="2937" marT="2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288 790,42</a:t>
                      </a:r>
                    </a:p>
                  </a:txBody>
                  <a:tcPr marL="2937" marR="2937" marT="2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937" marR="2937" marT="2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155193"/>
                  </a:ext>
                </a:extLst>
              </a:tr>
              <a:tr h="5028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000 1 08 07000 01 0000 110</a:t>
                      </a:r>
                    </a:p>
                  </a:txBody>
                  <a:tcPr marL="2937" marR="2937" marT="2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Государственная пошлина за государственную регистрацию, а также за совершение прочих юридически значимых действий</a:t>
                      </a:r>
                    </a:p>
                  </a:txBody>
                  <a:tcPr marL="2937" marR="2937" marT="2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530 000,00</a:t>
                      </a:r>
                    </a:p>
                  </a:txBody>
                  <a:tcPr marL="2937" marR="2937" marT="2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560 000,00</a:t>
                      </a:r>
                    </a:p>
                  </a:txBody>
                  <a:tcPr marL="2937" marR="2937" marT="2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105,66</a:t>
                      </a:r>
                    </a:p>
                  </a:txBody>
                  <a:tcPr marL="2937" marR="2937" marT="2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234198"/>
                  </a:ext>
                </a:extLst>
              </a:tr>
              <a:tr h="3877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901 1 08 07150 01 0000 110</a:t>
                      </a:r>
                    </a:p>
                  </a:txBody>
                  <a:tcPr marL="2937" marR="2937" marT="2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Государственная пошлина за выдачу разрешения на установку рекламной конструкции</a:t>
                      </a:r>
                    </a:p>
                  </a:txBody>
                  <a:tcPr marL="2937" marR="2937" marT="2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530 000,00</a:t>
                      </a:r>
                    </a:p>
                  </a:txBody>
                  <a:tcPr marL="2937" marR="2937" marT="2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560 000,00</a:t>
                      </a:r>
                    </a:p>
                  </a:txBody>
                  <a:tcPr marL="2937" marR="2937" marT="2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105,66</a:t>
                      </a:r>
                    </a:p>
                  </a:txBody>
                  <a:tcPr marL="2937" marR="2937" marT="2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05549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000 1 09 00000 00 0000 000</a:t>
                      </a:r>
                    </a:p>
                  </a:txBody>
                  <a:tcPr marL="2937" marR="2937" marT="2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Задолженность и перерасчеты по отмененным налогам, сборам и иным обязательным платежам</a:t>
                      </a:r>
                    </a:p>
                  </a:txBody>
                  <a:tcPr marL="2937" marR="2937" marT="2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937" marR="2937" marT="2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-23,89</a:t>
                      </a:r>
                    </a:p>
                  </a:txBody>
                  <a:tcPr marL="2937" marR="2937" marT="2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937" marR="2937" marT="2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268470"/>
                  </a:ext>
                </a:extLst>
              </a:tr>
              <a:tr h="3100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000 1 09 01000 00 0000 110</a:t>
                      </a:r>
                    </a:p>
                  </a:txBody>
                  <a:tcPr marL="2937" marR="2937" marT="2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Налог на прибыль организаций, зачислявшийся до 1 января 2005 года в местные бюджеты</a:t>
                      </a:r>
                    </a:p>
                  </a:txBody>
                  <a:tcPr marL="2937" marR="2937" marT="2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937" marR="2937" marT="2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3,22</a:t>
                      </a:r>
                    </a:p>
                  </a:txBody>
                  <a:tcPr marL="2937" marR="2937" marT="2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937" marR="2937" marT="2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48371"/>
                  </a:ext>
                </a:extLst>
              </a:tr>
              <a:tr h="29766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182 1 09 01020 04 0000 110</a:t>
                      </a:r>
                    </a:p>
                  </a:txBody>
                  <a:tcPr marL="2937" marR="2937" marT="2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Налог на прибыль организаций, зачислявшийся до 1 января 2005 года в местные бюджеты, мобилизуемый на территориях городских округов</a:t>
                      </a:r>
                    </a:p>
                  </a:txBody>
                  <a:tcPr marL="2937" marR="2937" marT="2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937" marR="2937" marT="2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3,22</a:t>
                      </a:r>
                    </a:p>
                  </a:txBody>
                  <a:tcPr marL="2937" marR="2937" marT="2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937" marR="2937" marT="2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834861"/>
                  </a:ext>
                </a:extLst>
              </a:tr>
              <a:tr h="2565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000 1 09 07000 00 0000 110</a:t>
                      </a:r>
                    </a:p>
                  </a:txBody>
                  <a:tcPr marL="2937" marR="2937" marT="2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Прочие налоги и сборы (по отмененным местным налогам и сборам)</a:t>
                      </a:r>
                    </a:p>
                  </a:txBody>
                  <a:tcPr marL="2937" marR="2937" marT="2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937" marR="2937" marT="2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-27,11</a:t>
                      </a:r>
                    </a:p>
                  </a:txBody>
                  <a:tcPr marL="2937" marR="2937" marT="2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937" marR="2937" marT="2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866578"/>
                  </a:ext>
                </a:extLst>
              </a:tr>
              <a:tr h="2601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182 1 09 07012 04 0000 110</a:t>
                      </a:r>
                    </a:p>
                  </a:txBody>
                  <a:tcPr marL="2937" marR="2937" marT="29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Налог на рекламу, мобилизуемый на территолриях городских округов </a:t>
                      </a:r>
                    </a:p>
                  </a:txBody>
                  <a:tcPr marL="2937" marR="2937" marT="2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937" marR="2937" marT="2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0,64</a:t>
                      </a:r>
                    </a:p>
                  </a:txBody>
                  <a:tcPr marL="2937" marR="2937" marT="2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937" marR="2937" marT="2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311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450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 Городского округа Балашиха в сравнении с плановыми назначениями (руб.)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945E823-DC5F-4E35-91F8-A035360DC2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146576"/>
              </p:ext>
            </p:extLst>
          </p:nvPr>
        </p:nvGraphicFramePr>
        <p:xfrm>
          <a:off x="323528" y="908720"/>
          <a:ext cx="8640960" cy="5921993"/>
        </p:xfrm>
        <a:graphic>
          <a:graphicData uri="http://schemas.openxmlformats.org/drawingml/2006/table">
            <a:tbl>
              <a:tblPr/>
              <a:tblGrid>
                <a:gridCol w="1904795">
                  <a:extLst>
                    <a:ext uri="{9D8B030D-6E8A-4147-A177-3AD203B41FA5}">
                      <a16:colId xmlns:a16="http://schemas.microsoft.com/office/drawing/2014/main" val="2628801085"/>
                    </a:ext>
                  </a:extLst>
                </a:gridCol>
                <a:gridCol w="3380695">
                  <a:extLst>
                    <a:ext uri="{9D8B030D-6E8A-4147-A177-3AD203B41FA5}">
                      <a16:colId xmlns:a16="http://schemas.microsoft.com/office/drawing/2014/main" val="1287730861"/>
                    </a:ext>
                  </a:extLst>
                </a:gridCol>
                <a:gridCol w="1236226">
                  <a:extLst>
                    <a:ext uri="{9D8B030D-6E8A-4147-A177-3AD203B41FA5}">
                      <a16:colId xmlns:a16="http://schemas.microsoft.com/office/drawing/2014/main" val="3196620302"/>
                    </a:ext>
                  </a:extLst>
                </a:gridCol>
                <a:gridCol w="1236226">
                  <a:extLst>
                    <a:ext uri="{9D8B030D-6E8A-4147-A177-3AD203B41FA5}">
                      <a16:colId xmlns:a16="http://schemas.microsoft.com/office/drawing/2014/main" val="830599615"/>
                    </a:ext>
                  </a:extLst>
                </a:gridCol>
                <a:gridCol w="883018">
                  <a:extLst>
                    <a:ext uri="{9D8B030D-6E8A-4147-A177-3AD203B41FA5}">
                      <a16:colId xmlns:a16="http://schemas.microsoft.com/office/drawing/2014/main" val="984306368"/>
                    </a:ext>
                  </a:extLst>
                </a:gridCol>
              </a:tblGrid>
              <a:tr h="202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Коды </a:t>
                      </a:r>
                    </a:p>
                  </a:txBody>
                  <a:tcPr marL="2532" marR="2532" marT="2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Наименование </a:t>
                      </a:r>
                    </a:p>
                  </a:txBody>
                  <a:tcPr marL="2532" marR="2532" marT="2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Утвержденный бюджет  на 2023 год</a:t>
                      </a:r>
                    </a:p>
                  </a:txBody>
                  <a:tcPr marL="2532" marR="2532" marT="2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Факт 2023 год</a:t>
                      </a:r>
                    </a:p>
                  </a:txBody>
                  <a:tcPr marL="2532" marR="2532" marT="2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% исполнения</a:t>
                      </a:r>
                    </a:p>
                  </a:txBody>
                  <a:tcPr marL="2532" marR="2532" marT="2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348125"/>
                  </a:ext>
                </a:extLst>
              </a:tr>
              <a:tr h="594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 dirty="0">
                          <a:effectLst/>
                          <a:latin typeface="Arial Cyr" panose="020B0604020202020204" pitchFamily="34" charset="0"/>
                        </a:rPr>
                        <a:t>1</a:t>
                      </a:r>
                    </a:p>
                  </a:txBody>
                  <a:tcPr marL="2532" marR="2532" marT="2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2</a:t>
                      </a:r>
                    </a:p>
                  </a:txBody>
                  <a:tcPr marL="2532" marR="2532" marT="2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3</a:t>
                      </a:r>
                    </a:p>
                  </a:txBody>
                  <a:tcPr marL="2532" marR="2532" marT="2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4</a:t>
                      </a:r>
                    </a:p>
                  </a:txBody>
                  <a:tcPr marL="2532" marR="2532" marT="2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5</a:t>
                      </a:r>
                    </a:p>
                  </a:txBody>
                  <a:tcPr marL="2532" marR="2532" marT="2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673385"/>
                  </a:ext>
                </a:extLst>
              </a:tr>
              <a:tr h="2849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182 1 09 07032 04 0000 110</a:t>
                      </a:r>
                    </a:p>
                  </a:txBody>
                  <a:tcPr marL="2532" marR="2532" marT="25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Целевые сборы с граждан и предприятий, учреждений, организаций на содержание милиции, на благоустройство территорий, на нужды образования и другие цели, мобилизуемые на территориях городских округов</a:t>
                      </a:r>
                    </a:p>
                  </a:txBody>
                  <a:tcPr marL="2532" marR="2532" marT="2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532" marR="2532" marT="2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-1 707,58</a:t>
                      </a:r>
                    </a:p>
                  </a:txBody>
                  <a:tcPr marL="2532" marR="2532" marT="2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532" marR="2532" marT="2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260705"/>
                  </a:ext>
                </a:extLst>
              </a:tr>
              <a:tr h="1158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182 1 09 07052 04 0000 110</a:t>
                      </a:r>
                    </a:p>
                  </a:txBody>
                  <a:tcPr marL="2532" marR="2532" marT="25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Прочие местные налоги и сборы, мобилизуемые на территориях городских округов</a:t>
                      </a:r>
                    </a:p>
                  </a:txBody>
                  <a:tcPr marL="2532" marR="2532" marT="2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532" marR="2532" marT="2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1 679,83</a:t>
                      </a:r>
                    </a:p>
                  </a:txBody>
                  <a:tcPr marL="2532" marR="2532" marT="2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532" marR="2532" marT="2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360170"/>
                  </a:ext>
                </a:extLst>
              </a:tr>
              <a:tr h="1663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532" marR="2532" marT="25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Неналоговые доходы</a:t>
                      </a:r>
                    </a:p>
                  </a:txBody>
                  <a:tcPr marL="2532" marR="2532" marT="2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1 876 617 687,70</a:t>
                      </a:r>
                    </a:p>
                  </a:txBody>
                  <a:tcPr marL="2532" marR="2532" marT="2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1 967 747 657,86</a:t>
                      </a:r>
                    </a:p>
                  </a:txBody>
                  <a:tcPr marL="2532" marR="2532" marT="2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104,86</a:t>
                      </a:r>
                    </a:p>
                  </a:txBody>
                  <a:tcPr marL="2532" marR="2532" marT="2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637145"/>
                  </a:ext>
                </a:extLst>
              </a:tr>
              <a:tr h="2877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000 1 11 00000 00 0000 000</a:t>
                      </a:r>
                    </a:p>
                  </a:txBody>
                  <a:tcPr marL="2532" marR="2532" marT="25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2532" marR="2532" marT="2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1 443 093 000,00</a:t>
                      </a:r>
                    </a:p>
                  </a:txBody>
                  <a:tcPr marL="2532" marR="2532" marT="2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1 473 670 317,63</a:t>
                      </a:r>
                    </a:p>
                  </a:txBody>
                  <a:tcPr marL="2532" marR="2532" marT="2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102,12</a:t>
                      </a:r>
                    </a:p>
                  </a:txBody>
                  <a:tcPr marL="2532" marR="2532" marT="2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680712"/>
                  </a:ext>
                </a:extLst>
              </a:tr>
              <a:tr h="4521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000 1 11 05000 00 0000 120</a:t>
                      </a:r>
                    </a:p>
                  </a:txBody>
                  <a:tcPr marL="2532" marR="2532" marT="25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</a:p>
                  </a:txBody>
                  <a:tcPr marL="2532" marR="2532" marT="2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1 327 501 000,00</a:t>
                      </a:r>
                    </a:p>
                  </a:txBody>
                  <a:tcPr marL="2532" marR="2532" marT="2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1 346 000 802,51</a:t>
                      </a:r>
                    </a:p>
                  </a:txBody>
                  <a:tcPr marL="2532" marR="2532" marT="2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101,39</a:t>
                      </a:r>
                    </a:p>
                  </a:txBody>
                  <a:tcPr marL="2532" marR="2532" marT="2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631074"/>
                  </a:ext>
                </a:extLst>
              </a:tr>
              <a:tr h="4824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000 1 11 05010 00 0000 120</a:t>
                      </a:r>
                    </a:p>
                  </a:txBody>
                  <a:tcPr marL="2532" marR="2532" marT="25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1" u="none" strike="noStrike" dirty="0">
                          <a:effectLst/>
                          <a:latin typeface="Arial Cyr" panose="020B0604020202020204" pitchFamily="34" charset="0"/>
                        </a:rPr>
                        <a:t>Доходы, получаемые в виде арендной платы за земельные участки,  государственная собственность на которые не разграничена, а также средства от продажи права на заключение договоров аренды указанных земельных участков</a:t>
                      </a:r>
                    </a:p>
                  </a:txBody>
                  <a:tcPr marL="2532" marR="2532" marT="2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1 139 187 000,00</a:t>
                      </a:r>
                    </a:p>
                  </a:txBody>
                  <a:tcPr marL="2532" marR="2532" marT="2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1 140 378 819,45</a:t>
                      </a:r>
                    </a:p>
                  </a:txBody>
                  <a:tcPr marL="2532" marR="2532" marT="2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100,10</a:t>
                      </a:r>
                    </a:p>
                  </a:txBody>
                  <a:tcPr marL="2532" marR="2532" marT="2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82914"/>
                  </a:ext>
                </a:extLst>
              </a:tr>
              <a:tr h="3413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000 1 11 05012 04 0000 120</a:t>
                      </a:r>
                    </a:p>
                  </a:txBody>
                  <a:tcPr marL="2532" marR="2532" marT="25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Доходы, получаемые в виде арендной платы за земельные участки,  государственная собственность на которые не разграничена и которые расположены в границах городских округов, а также средства от продажи права на заключение договоров аренды указанных земельных участков</a:t>
                      </a:r>
                    </a:p>
                  </a:txBody>
                  <a:tcPr marL="2532" marR="2532" marT="2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1 139 187 000,00</a:t>
                      </a:r>
                    </a:p>
                  </a:txBody>
                  <a:tcPr marL="2532" marR="2532" marT="2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1 140 378 819,45</a:t>
                      </a:r>
                    </a:p>
                  </a:txBody>
                  <a:tcPr marL="2532" marR="2532" marT="2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100,10</a:t>
                      </a:r>
                    </a:p>
                  </a:txBody>
                  <a:tcPr marL="2532" marR="2532" marT="2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625809"/>
                  </a:ext>
                </a:extLst>
              </a:tr>
              <a:tr h="3977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002 1 11 05012 04 0001 120</a:t>
                      </a:r>
                    </a:p>
                  </a:txBody>
                  <a:tcPr marL="2532" marR="2532" marT="25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Доходы, получаемые в виде арендной платы за земельные участки, государственная собственность на которые не разграничена и которые расположены в границах городских округов, а также средства от продажи права на заключение договоров аренды указанных земельных участков (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поступления по территории мкр. Железнодорожный</a:t>
                      </a:r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) </a:t>
                      </a:r>
                    </a:p>
                  </a:txBody>
                  <a:tcPr marL="2532" marR="2532" marT="2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530 000 000,00</a:t>
                      </a:r>
                    </a:p>
                  </a:txBody>
                  <a:tcPr marL="2532" marR="2532" marT="2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495 062 688,95</a:t>
                      </a:r>
                    </a:p>
                  </a:txBody>
                  <a:tcPr marL="2532" marR="2532" marT="2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93,41</a:t>
                      </a:r>
                    </a:p>
                  </a:txBody>
                  <a:tcPr marL="2532" marR="2532" marT="2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322919"/>
                  </a:ext>
                </a:extLst>
              </a:tr>
              <a:tr h="5277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002 1 11 05012 04 0002 120</a:t>
                      </a:r>
                    </a:p>
                  </a:txBody>
                  <a:tcPr marL="2532" marR="2532" marT="25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Доходы, получаемые в виде арендной платы за земельные участки, государственная собственность на которые не разграничена и которые расположены в границах городских округов, а также средства от продажи права на заключение договоров аренды указанных земельных участков 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(поступления по территории города Балашиха</a:t>
                      </a:r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) </a:t>
                      </a:r>
                    </a:p>
                  </a:txBody>
                  <a:tcPr marL="2532" marR="2532" marT="2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600 494 000,00</a:t>
                      </a:r>
                    </a:p>
                  </a:txBody>
                  <a:tcPr marL="2532" marR="2532" marT="2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633 699 432,52</a:t>
                      </a:r>
                    </a:p>
                  </a:txBody>
                  <a:tcPr marL="2532" marR="2532" marT="2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105,53</a:t>
                      </a:r>
                    </a:p>
                  </a:txBody>
                  <a:tcPr marL="2532" marR="2532" marT="2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983888"/>
                  </a:ext>
                </a:extLst>
              </a:tr>
              <a:tr h="5348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002 1 11 05012 04 0021 120</a:t>
                      </a:r>
                    </a:p>
                  </a:txBody>
                  <a:tcPr marL="2532" marR="2532" marT="25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Доходы, получаемые в виде арендной платы за земельные участки, государственная собственность на которые не разграничена и которые расположены в границах городских округов, а также средства от продажи права на заключение договоров аренды указанных земельных участков (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штрафные санкции (пени) за просрочку платежей по территории мкр. Железнодорожный</a:t>
                      </a:r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2532" marR="2532" marT="2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2 700 000,00</a:t>
                      </a:r>
                    </a:p>
                  </a:txBody>
                  <a:tcPr marL="2532" marR="2532" marT="2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2 702 297,78</a:t>
                      </a:r>
                    </a:p>
                  </a:txBody>
                  <a:tcPr marL="2532" marR="2532" marT="2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100,09</a:t>
                      </a:r>
                    </a:p>
                  </a:txBody>
                  <a:tcPr marL="2532" marR="2532" marT="2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986203"/>
                  </a:ext>
                </a:extLst>
              </a:tr>
              <a:tr h="4723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002 1 11 05012 04 0022 120</a:t>
                      </a:r>
                    </a:p>
                  </a:txBody>
                  <a:tcPr marL="2532" marR="2532" marT="25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Доходы, получаемые в виде арендной платы за земельные участки, государственная собственность на которые не разграничена и которые расположены в границах городских округов, а также средства от продажи права на заключение договоров аренды указанных земельных участков (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штрафные санкции (пени) за просрочку платежей по территории города Балашиха</a:t>
                      </a:r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2532" marR="2532" marT="2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5 993 000,00</a:t>
                      </a:r>
                    </a:p>
                  </a:txBody>
                  <a:tcPr marL="2532" marR="2532" marT="2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8 914 400,20</a:t>
                      </a:r>
                    </a:p>
                  </a:txBody>
                  <a:tcPr marL="2532" marR="2532" marT="2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148,75</a:t>
                      </a:r>
                    </a:p>
                  </a:txBody>
                  <a:tcPr marL="2532" marR="2532" marT="2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941172"/>
                  </a:ext>
                </a:extLst>
              </a:tr>
              <a:tr h="3977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000 1 11 05020 00 0000 120</a:t>
                      </a:r>
                    </a:p>
                  </a:txBody>
                  <a:tcPr marL="2532" marR="2532" marT="25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Доходы, получаемые в виде арендной платы за земли после разграничения государственной собственности на землю, а также средства от продажи права на заключение договоров аренды указанных земельных участков (за исключением земельных участков бюджетных и автономных учреждений)</a:t>
                      </a:r>
                    </a:p>
                  </a:txBody>
                  <a:tcPr marL="2532" marR="2532" marT="2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28 214 000,00</a:t>
                      </a:r>
                    </a:p>
                  </a:txBody>
                  <a:tcPr marL="2532" marR="2532" marT="2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33 480 057,75</a:t>
                      </a:r>
                    </a:p>
                  </a:txBody>
                  <a:tcPr marL="2532" marR="2532" marT="2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118,66</a:t>
                      </a:r>
                    </a:p>
                  </a:txBody>
                  <a:tcPr marL="2532" marR="2532" marT="2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228894"/>
                  </a:ext>
                </a:extLst>
              </a:tr>
              <a:tr h="3413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000 1 11 05024 04 0000 120</a:t>
                      </a:r>
                    </a:p>
                  </a:txBody>
                  <a:tcPr marL="2532" marR="2532" marT="25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Доходы, получаемые в виде арендной платы, а также средства от продажи права на заключение договоров аренды за земли, находящиеся в собственности городских округов (за исключением земельных участков муниципальных бюджетных и автономных учреждений) </a:t>
                      </a:r>
                    </a:p>
                  </a:txBody>
                  <a:tcPr marL="2532" marR="2532" marT="2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28 214 000,00</a:t>
                      </a:r>
                    </a:p>
                  </a:txBody>
                  <a:tcPr marL="2532" marR="2532" marT="2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33 480 057,75</a:t>
                      </a:r>
                    </a:p>
                  </a:txBody>
                  <a:tcPr marL="2532" marR="2532" marT="2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118,66</a:t>
                      </a:r>
                    </a:p>
                  </a:txBody>
                  <a:tcPr marL="2532" marR="2532" marT="2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49921"/>
                  </a:ext>
                </a:extLst>
              </a:tr>
              <a:tr h="3977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002 1 11 05024 04 0000 120</a:t>
                      </a:r>
                    </a:p>
                  </a:txBody>
                  <a:tcPr marL="2532" marR="2532" marT="25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Доходы, получаемые в виде арендной платы, а также средства от продажи права на заключение договоров аренды за земли, находящиеся в собственности городских округов (за исключением земельных участков муниципальных бюджетных и автономных учреждений) 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(поступления, за исключением штрафных санкций (пени) за просрочку платежей</a:t>
                      </a:r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2532" marR="2532" marT="2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532" marR="2532" marT="2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1 921,59</a:t>
                      </a:r>
                    </a:p>
                  </a:txBody>
                  <a:tcPr marL="2532" marR="2532" marT="2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532" marR="2532" marT="2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741343"/>
                  </a:ext>
                </a:extLst>
              </a:tr>
              <a:tr h="3977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002 1 11 05024 04 0001 120</a:t>
                      </a:r>
                    </a:p>
                  </a:txBody>
                  <a:tcPr marL="2532" marR="2532" marT="25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Доходы, получаемые в виде арендной платы, а также средства от продажи права на заключение договоров аренды за земли, находящиеся в собственности городских округов (за исключением земельных участков муниципальных бюджетных и автономных учреждений) 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(поступления, за исключением штрафных санкций (пени) за просрочку платежей</a:t>
                      </a:r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2532" marR="2532" marT="2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27 890 000,00</a:t>
                      </a:r>
                    </a:p>
                  </a:txBody>
                  <a:tcPr marL="2532" marR="2532" marT="2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33 103 587,80</a:t>
                      </a:r>
                    </a:p>
                  </a:txBody>
                  <a:tcPr marL="2532" marR="2532" marT="2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118,69</a:t>
                      </a:r>
                    </a:p>
                  </a:txBody>
                  <a:tcPr marL="2532" marR="2532" marT="2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785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706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 Городского округа Балашиха в сравнении с плановыми назначениями (руб.)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12DA3D8-6680-414A-834A-814B33CE48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446891"/>
              </p:ext>
            </p:extLst>
          </p:nvPr>
        </p:nvGraphicFramePr>
        <p:xfrm>
          <a:off x="251520" y="830997"/>
          <a:ext cx="8712969" cy="5920986"/>
        </p:xfrm>
        <a:graphic>
          <a:graphicData uri="http://schemas.openxmlformats.org/drawingml/2006/table">
            <a:tbl>
              <a:tblPr/>
              <a:tblGrid>
                <a:gridCol w="1920667">
                  <a:extLst>
                    <a:ext uri="{9D8B030D-6E8A-4147-A177-3AD203B41FA5}">
                      <a16:colId xmlns:a16="http://schemas.microsoft.com/office/drawing/2014/main" val="2679439932"/>
                    </a:ext>
                  </a:extLst>
                </a:gridCol>
                <a:gridCol w="3408869">
                  <a:extLst>
                    <a:ext uri="{9D8B030D-6E8A-4147-A177-3AD203B41FA5}">
                      <a16:colId xmlns:a16="http://schemas.microsoft.com/office/drawing/2014/main" val="758286894"/>
                    </a:ext>
                  </a:extLst>
                </a:gridCol>
                <a:gridCol w="1246528">
                  <a:extLst>
                    <a:ext uri="{9D8B030D-6E8A-4147-A177-3AD203B41FA5}">
                      <a16:colId xmlns:a16="http://schemas.microsoft.com/office/drawing/2014/main" val="422428831"/>
                    </a:ext>
                  </a:extLst>
                </a:gridCol>
                <a:gridCol w="1246528">
                  <a:extLst>
                    <a:ext uri="{9D8B030D-6E8A-4147-A177-3AD203B41FA5}">
                      <a16:colId xmlns:a16="http://schemas.microsoft.com/office/drawing/2014/main" val="478229375"/>
                    </a:ext>
                  </a:extLst>
                </a:gridCol>
                <a:gridCol w="890377">
                  <a:extLst>
                    <a:ext uri="{9D8B030D-6E8A-4147-A177-3AD203B41FA5}">
                      <a16:colId xmlns:a16="http://schemas.microsoft.com/office/drawing/2014/main" val="3256472566"/>
                    </a:ext>
                  </a:extLst>
                </a:gridCol>
              </a:tblGrid>
              <a:tr h="2083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Коды </a:t>
                      </a:r>
                    </a:p>
                  </a:txBody>
                  <a:tcPr marL="2531" marR="2531" marT="2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Наименование </a:t>
                      </a:r>
                    </a:p>
                  </a:txBody>
                  <a:tcPr marL="2531" marR="2531" marT="2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Утвержденный бюджет  на 2023 год</a:t>
                      </a:r>
                    </a:p>
                  </a:txBody>
                  <a:tcPr marL="2531" marR="2531" marT="2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Факт 2023 год</a:t>
                      </a:r>
                    </a:p>
                  </a:txBody>
                  <a:tcPr marL="2531" marR="2531" marT="2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% исполнения</a:t>
                      </a:r>
                    </a:p>
                  </a:txBody>
                  <a:tcPr marL="2531" marR="2531" marT="2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090857"/>
                  </a:ext>
                </a:extLst>
              </a:tr>
              <a:tr h="611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 dirty="0">
                          <a:effectLst/>
                          <a:latin typeface="Arial Cyr" panose="020B0604020202020204" pitchFamily="34" charset="0"/>
                        </a:rPr>
                        <a:t>1</a:t>
                      </a:r>
                    </a:p>
                  </a:txBody>
                  <a:tcPr marL="2531" marR="2531" marT="2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2</a:t>
                      </a:r>
                    </a:p>
                  </a:txBody>
                  <a:tcPr marL="2531" marR="2531" marT="2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3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4</a:t>
                      </a:r>
                    </a:p>
                  </a:txBody>
                  <a:tcPr marL="2531" marR="2531" marT="2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5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489104"/>
                  </a:ext>
                </a:extLst>
              </a:tr>
              <a:tr h="4085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002 1 11 05024 04 0020 120</a:t>
                      </a:r>
                    </a:p>
                  </a:txBody>
                  <a:tcPr marL="2531" marR="2531" marT="2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Доходы, получаемые в виде арендной платы, а также средства от продажи права на заключение договоров аренды за земли, находящиеся в собственности городских округов (за исключением земельных участков муниципальных бюджетных и автономных учреждений) (</a:t>
                      </a:r>
                      <a:r>
                        <a:rPr lang="ru-RU" sz="600" b="0" i="1" u="none" strike="noStrike" dirty="0">
                          <a:effectLst/>
                          <a:latin typeface="Arial Cyr" panose="020B0604020202020204" pitchFamily="34" charset="0"/>
                        </a:rPr>
                        <a:t>штрафные санкции (пени) за просрочку платежей</a:t>
                      </a:r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)  </a:t>
                      </a:r>
                    </a:p>
                  </a:txBody>
                  <a:tcPr marL="2531" marR="2531" marT="2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324 000,00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374 548,36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115,60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316119"/>
                  </a:ext>
                </a:extLst>
              </a:tr>
              <a:tr h="303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1" u="none" strike="noStrike" dirty="0">
                          <a:effectLst/>
                          <a:latin typeface="Arial Cyr" panose="020B0604020202020204" pitchFamily="34" charset="0"/>
                        </a:rPr>
                        <a:t>000 1 11 05070 00 0000 120</a:t>
                      </a:r>
                    </a:p>
                  </a:txBody>
                  <a:tcPr marL="2531" marR="2531" marT="2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1" u="none" strike="noStrike" dirty="0">
                          <a:effectLst/>
                          <a:latin typeface="Arial Cyr" panose="020B0604020202020204" pitchFamily="34" charset="0"/>
                        </a:rPr>
                        <a:t>Доходы от сдачи в аренду имущества, составляющего государственную (муниципальную) казну (за исключением земельных участков)</a:t>
                      </a:r>
                    </a:p>
                  </a:txBody>
                  <a:tcPr marL="2531" marR="2531" marT="2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160 100 000,00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172 141 925,31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107,52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54516"/>
                  </a:ext>
                </a:extLst>
              </a:tr>
              <a:tr h="2795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000 1 11 05074 04 0000 120</a:t>
                      </a:r>
                    </a:p>
                  </a:txBody>
                  <a:tcPr marL="2531" marR="2531" marT="2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Доходы от сдачи в аренду имущества, составляющего казну городских округов (за исключением земельных участков)</a:t>
                      </a:r>
                    </a:p>
                  </a:txBody>
                  <a:tcPr marL="2531" marR="2531" marT="2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160 100 000,00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172 141 925,31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107,52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859519"/>
                  </a:ext>
                </a:extLst>
              </a:tr>
              <a:tr h="2965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002 1 11 05074 04 0001 120</a:t>
                      </a:r>
                    </a:p>
                  </a:txBody>
                  <a:tcPr marL="2531" marR="2531" marT="2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Доходы от сдачи в аренду имущества, составляющего казну городских округов (за исключением земельных участков) (</a:t>
                      </a:r>
                      <a:r>
                        <a:rPr lang="ru-RU" sz="600" b="0" i="1" u="none" strike="noStrike" dirty="0">
                          <a:effectLst/>
                          <a:latin typeface="Arial Cyr" panose="020B0604020202020204" pitchFamily="34" charset="0"/>
                        </a:rPr>
                        <a:t>поступления по территории </a:t>
                      </a:r>
                      <a:r>
                        <a:rPr lang="ru-RU" sz="600" b="0" i="1" u="none" strike="noStrike" dirty="0" err="1">
                          <a:effectLst/>
                          <a:latin typeface="Arial Cyr" panose="020B0604020202020204" pitchFamily="34" charset="0"/>
                        </a:rPr>
                        <a:t>мкр</a:t>
                      </a:r>
                      <a:r>
                        <a:rPr lang="ru-RU" sz="600" b="0" i="1" u="none" strike="noStrike" dirty="0">
                          <a:effectLst/>
                          <a:latin typeface="Arial Cyr" panose="020B0604020202020204" pitchFamily="34" charset="0"/>
                        </a:rPr>
                        <a:t>. Железнодорожный</a:t>
                      </a:r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2531" marR="2531" marT="2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24 300 000,00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31 235 187,46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128,54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244057"/>
                  </a:ext>
                </a:extLst>
              </a:tr>
              <a:tr h="4640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002 1 11 05074 04 0002 120</a:t>
                      </a:r>
                    </a:p>
                  </a:txBody>
                  <a:tcPr marL="2531" marR="2531" marT="2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Доходы от сдачи в аренду имущества, составляющего казну городских округов (за исключением земельных участков) (</a:t>
                      </a:r>
                      <a:r>
                        <a:rPr lang="ru-RU" sz="600" b="0" i="1" u="none" strike="noStrike" dirty="0">
                          <a:effectLst/>
                          <a:latin typeface="Arial Cyr" panose="020B0604020202020204" pitchFamily="34" charset="0"/>
                        </a:rPr>
                        <a:t>поступления по территории города Балашиха</a:t>
                      </a:r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2531" marR="2531" marT="2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135 630 000,00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140 202 601,41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103,37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14237"/>
                  </a:ext>
                </a:extLst>
              </a:tr>
              <a:tr h="4951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002 1 11 05074 04 0021 120</a:t>
                      </a:r>
                    </a:p>
                  </a:txBody>
                  <a:tcPr marL="2531" marR="2531" marT="2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Доходы от сдачи в аренду имущества, составляющего казну городских округов (за исключением земельных участков) (штрафные санкции (пени) за просрочку платежей по территории </a:t>
                      </a:r>
                      <a:r>
                        <a:rPr lang="ru-RU" sz="600" b="0" i="0" u="none" strike="noStrike" dirty="0" err="1">
                          <a:effectLst/>
                          <a:latin typeface="Arial Cyr" panose="020B0604020202020204" pitchFamily="34" charset="0"/>
                        </a:rPr>
                        <a:t>мкр</a:t>
                      </a:r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. Железнодорожный)</a:t>
                      </a:r>
                    </a:p>
                  </a:txBody>
                  <a:tcPr marL="2531" marR="2531" marT="2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5 000,00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-63 999,11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-1 279,98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48827"/>
                  </a:ext>
                </a:extLst>
              </a:tr>
              <a:tr h="2348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002 1 11 05074 04 0022 120</a:t>
                      </a:r>
                    </a:p>
                  </a:txBody>
                  <a:tcPr marL="2531" marR="2531" marT="2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Доходы от сдачи в аренду имущества, составляющего казну городских округов (за исключением земельных участков) (штрафные санкции (пени) за просрочку платежей по территории города Балашиха)</a:t>
                      </a:r>
                    </a:p>
                  </a:txBody>
                  <a:tcPr marL="2531" marR="2531" marT="2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165 000,00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768 135,55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465,54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014513"/>
                  </a:ext>
                </a:extLst>
              </a:tr>
              <a:tr h="4071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000 1 11 05300 00 0000 120</a:t>
                      </a:r>
                    </a:p>
                  </a:txBody>
                  <a:tcPr marL="2531" marR="2531" marT="2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Плата по соглашениям об установлении сервитута в отношении земельных участков, находящихся в государственной или муниципальной собственности</a:t>
                      </a:r>
                    </a:p>
                  </a:txBody>
                  <a:tcPr marL="2531" marR="2531" marT="2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502 000,00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502 022,67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868507"/>
                  </a:ext>
                </a:extLst>
              </a:tr>
              <a:tr h="541671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002 1 11 05312 04 0000 120</a:t>
                      </a:r>
                    </a:p>
                  </a:txBody>
                  <a:tcPr marL="2531" marR="2531" marT="2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Плата по соглашениям об установлении сервитута, заключенным органами местного самоуправления городских округов, государственными или муниципальными предприятиями либо государственными или муниципальными учреждениями в отношении земельных участков, государственная собственность на которые не разграничена и которые расположены в границах городских округов</a:t>
                      </a:r>
                    </a:p>
                  </a:txBody>
                  <a:tcPr marL="2531" marR="2531" marT="2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357 000,00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357 138,37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100,04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914533"/>
                  </a:ext>
                </a:extLst>
              </a:tr>
              <a:tr h="5489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002 1 11 05324 04 0000 120</a:t>
                      </a:r>
                    </a:p>
                  </a:txBody>
                  <a:tcPr marL="2531" marR="2531" marT="2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Плата по соглашениям об установлении сервитута, заключенным органами местного самоуправления городских округов, государственными или муниципальными предприятиями либо государственными или муниципальными учреждениями в отношении земельных участков, находящихся в собственности городских округов</a:t>
                      </a:r>
                    </a:p>
                  </a:txBody>
                  <a:tcPr marL="2531" marR="2531" marT="2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145 000,00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144 884,30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99,92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182328"/>
                  </a:ext>
                </a:extLst>
              </a:tr>
              <a:tr h="2264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000 1 11 07000 00 0000 120</a:t>
                      </a:r>
                    </a:p>
                  </a:txBody>
                  <a:tcPr marL="2531" marR="2531" marT="2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Платежи от государственных и муниципальных унитарных предприятий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2 050 000,00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2 050 624,00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100,03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240771"/>
                  </a:ext>
                </a:extLst>
              </a:tr>
              <a:tr h="2654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000 1 11 07010 00 0000 120</a:t>
                      </a:r>
                    </a:p>
                  </a:txBody>
                  <a:tcPr marL="2531" marR="2531" marT="2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Доходы от перечисления части прибыли государственных и муниципальных унитарных предприятий, остающейся после уплаты налогов и обязательных платежей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2 050 000,00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2 050 624,00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100,03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488560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002 1 11 07014 04 0000 120</a:t>
                      </a:r>
                    </a:p>
                  </a:txBody>
                  <a:tcPr marL="2531" marR="2531" marT="2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Доходы от перечисления части прибыли, остающейся  после уплаты налогов и иных обязательных платежей муниципальных унитарных предприятий, созданных городскими округами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2 050 000,00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2 050 624,00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100,03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613211"/>
                  </a:ext>
                </a:extLst>
              </a:tr>
              <a:tr h="4085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000 1 11 09000 00 0000 120</a:t>
                      </a:r>
                    </a:p>
                  </a:txBody>
                  <a:tcPr marL="2531" marR="2531" marT="2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 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113 040 000,00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125 116 868,45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110,68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813190"/>
                  </a:ext>
                </a:extLst>
              </a:tr>
              <a:tr h="4085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000 1 11 09040 00 0000 120</a:t>
                      </a:r>
                    </a:p>
                  </a:txBody>
                  <a:tcPr marL="2531" marR="2531" marT="25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Прочие поступления от использования имущества, находящегося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79 300 000,00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1" u="none" strike="noStrike" dirty="0">
                          <a:effectLst/>
                          <a:latin typeface="Arial Cyr" panose="020B0604020202020204" pitchFamily="34" charset="0"/>
                        </a:rPr>
                        <a:t>84 291 731,18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106,29</a:t>
                      </a:r>
                    </a:p>
                  </a:txBody>
                  <a:tcPr marL="2531" marR="2531" marT="25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545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755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 Городского округа Балашиха в сравнении с плановыми назначениями (руб.)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5CDA3F7-93F9-4DBB-9129-39FAC32E30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851654"/>
              </p:ext>
            </p:extLst>
          </p:nvPr>
        </p:nvGraphicFramePr>
        <p:xfrm>
          <a:off x="179512" y="1052736"/>
          <a:ext cx="8784975" cy="5606482"/>
        </p:xfrm>
        <a:graphic>
          <a:graphicData uri="http://schemas.openxmlformats.org/drawingml/2006/table">
            <a:tbl>
              <a:tblPr/>
              <a:tblGrid>
                <a:gridCol w="1656184">
                  <a:extLst>
                    <a:ext uri="{9D8B030D-6E8A-4147-A177-3AD203B41FA5}">
                      <a16:colId xmlns:a16="http://schemas.microsoft.com/office/drawing/2014/main" val="265220499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406475493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59054597"/>
                    </a:ext>
                  </a:extLst>
                </a:gridCol>
                <a:gridCol w="830458">
                  <a:extLst>
                    <a:ext uri="{9D8B030D-6E8A-4147-A177-3AD203B41FA5}">
                      <a16:colId xmlns:a16="http://schemas.microsoft.com/office/drawing/2014/main" val="1329599684"/>
                    </a:ext>
                  </a:extLst>
                </a:gridCol>
                <a:gridCol w="897733">
                  <a:extLst>
                    <a:ext uri="{9D8B030D-6E8A-4147-A177-3AD203B41FA5}">
                      <a16:colId xmlns:a16="http://schemas.microsoft.com/office/drawing/2014/main" val="815849677"/>
                    </a:ext>
                  </a:extLst>
                </a:gridCol>
              </a:tblGrid>
              <a:tr h="1897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Коды </a:t>
                      </a:r>
                    </a:p>
                  </a:txBody>
                  <a:tcPr marL="2106" marR="2106" marT="2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Наименование </a:t>
                      </a:r>
                    </a:p>
                  </a:txBody>
                  <a:tcPr marL="2106" marR="2106" marT="2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Утвержденный бюджет  на 2023 год</a:t>
                      </a:r>
                    </a:p>
                  </a:txBody>
                  <a:tcPr marL="2106" marR="2106" marT="2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Факт 2023 год</a:t>
                      </a:r>
                    </a:p>
                  </a:txBody>
                  <a:tcPr marL="2106" marR="2106" marT="2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% исполнения</a:t>
                      </a:r>
                    </a:p>
                  </a:txBody>
                  <a:tcPr marL="2106" marR="2106" marT="2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275385"/>
                  </a:ext>
                </a:extLst>
              </a:tr>
              <a:tr h="2835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000 1 11 09044 04 0000 120</a:t>
                      </a:r>
                    </a:p>
                  </a:txBody>
                  <a:tcPr marL="2106" marR="2106" marT="21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Прочие поступления от использования имущества, находящегося в собственности городских округов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79 300 000,00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84 291 731,18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106,29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089605"/>
                  </a:ext>
                </a:extLst>
              </a:tr>
              <a:tr h="2835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002 1 11 09044 04 0000 120</a:t>
                      </a:r>
                    </a:p>
                  </a:txBody>
                  <a:tcPr marL="2106" marR="2106" marT="21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Прочие поступления от использования имущества, находящегося в собственности городских округов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-48 882,02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995552"/>
                  </a:ext>
                </a:extLst>
              </a:tr>
              <a:tr h="4656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002 1 11 09044 04 0001 120</a:t>
                      </a:r>
                    </a:p>
                  </a:txBody>
                  <a:tcPr marL="2106" marR="2106" marT="21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Прочие поступления от использования имущества, находящегося в собственности городских округов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 </a:t>
                      </a:r>
                      <a:r>
                        <a:rPr lang="ru-RU" sz="600" b="0" i="1" u="none" strike="noStrike" dirty="0">
                          <a:effectLst/>
                          <a:latin typeface="Arial Cyr" panose="020B0604020202020204" pitchFamily="34" charset="0"/>
                        </a:rPr>
                        <a:t>(плата за размещение объектов на землях или земельных участках, находящихся в муниципальной собственности или собственность на которые не разграничена, расположенных в границах городских округов) </a:t>
                      </a:r>
                      <a:endParaRPr lang="ru-RU" sz="6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6 300 000,00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6 271 931,97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99,55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970055"/>
                  </a:ext>
                </a:extLst>
              </a:tr>
              <a:tr h="3110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002 1 11 09044 04 0002 120</a:t>
                      </a:r>
                    </a:p>
                  </a:txBody>
                  <a:tcPr marL="2106" marR="2106" marT="21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Прочие поступления от использования имущества, находящегося в собственности городских округов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 (</a:t>
                      </a:r>
                      <a:r>
                        <a:rPr lang="ru-RU" sz="600" b="0" i="1" u="none" strike="noStrike" dirty="0">
                          <a:effectLst/>
                          <a:latin typeface="Arial Cyr" panose="020B0604020202020204" pitchFamily="34" charset="0"/>
                        </a:rPr>
                        <a:t>поступления за наем жилых помещений в домах муниципального жилищного фонда</a:t>
                      </a:r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) 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73 000 000,00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78 068 681,23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106,94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912954"/>
                  </a:ext>
                </a:extLst>
              </a:tr>
              <a:tr h="3883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000 1 11 09080 00 0000 120</a:t>
                      </a:r>
                    </a:p>
                  </a:txBody>
                  <a:tcPr marL="2106" marR="2106" marT="21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Плата, поступившая в рамках договора за предоставление права на размещение и эксплуатацию нестационарного торгового объекта, установку и эксплуатацию рекламных конструкций на землях или земельных участках, находящихся в государственной или муниципальной собственности, и на землях или земельных участках, государственная собственность на которые не разграничена 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33 740 000,00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40 825 137,27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121,00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608148"/>
                  </a:ext>
                </a:extLst>
              </a:tr>
              <a:tr h="3883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000 1 11 09080 04 0000 120</a:t>
                      </a:r>
                    </a:p>
                  </a:txBody>
                  <a:tcPr marL="2106" marR="2106" marT="21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Плата, поступившая в рамках договора за предоставление права на размещение и эксплуатацию нестационарного торгового объекта, установку и эксплуатацию рекламных конструкций на землях или земельных участках, находящихся в  собственности городских округов, и на землях или земельных участках, государственная собственность на которые не разграничена 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1" u="none" strike="noStrike" dirty="0">
                          <a:effectLst/>
                          <a:latin typeface="Arial Cyr" panose="020B0604020202020204" pitchFamily="34" charset="0"/>
                        </a:rPr>
                        <a:t>33 740 000,00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40 825 137,27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121,00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964985"/>
                  </a:ext>
                </a:extLst>
              </a:tr>
              <a:tr h="5430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002 1 11 09080 04 0001 120</a:t>
                      </a:r>
                    </a:p>
                  </a:txBody>
                  <a:tcPr marL="2106" marR="2106" marT="21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Плата, поступившая в рамках договора за предоставление права на размещение и эксплуатацию нестационарного торгового объекта, установку и эксплуатацию рекламных конструкций на землях или земельных участках, находящихся в собственности городских округов, и на землях или земельных участках, государственная собственность на которые не разграничена (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плата, поступившая в рамках договора за предоставление права на размещение и эксплуатацию нестационарного торгового объекта по территории мкр. Железнодорожный</a:t>
                      </a:r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4 400 000,00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4 560 733,14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103,65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246052"/>
                  </a:ext>
                </a:extLst>
              </a:tr>
              <a:tr h="5430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901 1 11 09080 04 0001 120</a:t>
                      </a:r>
                    </a:p>
                  </a:txBody>
                  <a:tcPr marL="2106" marR="2106" marT="21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Плата, поступившая в рамках договора за предоставление права на размещение и эксплуатацию нестационарного торгового объекта, установку и эксплуатацию рекламных конструкций на землях или земельных участках, находящихся в собственности городских округов, и на землях или земельных участках, государственная собственность на которые не разграничена (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плата, поступившая в рамках договора за предоставление права на размещение и эксплуатацию нестационарного торгового объекта по территории мкр. Железнодорожный</a:t>
                      </a:r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7 517 000,00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10 218 788,34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135,94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953617"/>
                  </a:ext>
                </a:extLst>
              </a:tr>
              <a:tr h="5430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002 1 11 09080 04 0002 120</a:t>
                      </a:r>
                    </a:p>
                  </a:txBody>
                  <a:tcPr marL="2106" marR="2106" marT="21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Плата, поступившая в рамках договора за предоставление права на размещение и эксплуатацию нестационарного торгового объекта, установку и эксплуатацию рекламных конструкций на землях или земельных участках, находящихся в собственности городских округов, и на землях или земельных участках, государственная собственность на которые не разграничена (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плата, поступившая в рамках договора за предоставление права на размещение и эксплуатацию нестационарного торгового объекта по территории города Балашиха)</a:t>
                      </a:r>
                      <a:endParaRPr lang="ru-RU" sz="6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4 200 000,00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4 329 902,68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103,09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647871"/>
                  </a:ext>
                </a:extLst>
              </a:tr>
              <a:tr h="5430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901 1 11 09080 04 0002 120</a:t>
                      </a:r>
                    </a:p>
                  </a:txBody>
                  <a:tcPr marL="2106" marR="2106" marT="21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Плата, поступившая в рамках договора за предоставление права на размещение и эксплуатацию нестационарного торгового объекта, установку и эксплуатацию рекламных конструкций на землях или земельных участках, находящихся в собственности городских округов, и на землях или земельных участках, государственная собственность на которые не разграничена (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плата, поступившая в рамках договора за предоставление права на размещение и эксплуатацию нестационарного торгового объекта по территории города Балашиха)</a:t>
                      </a:r>
                      <a:endParaRPr lang="ru-RU" sz="6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4 790 000,00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7 850 352,14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163,89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01396"/>
                  </a:ext>
                </a:extLst>
              </a:tr>
              <a:tr h="4656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901 1 11 09080 04 0003 120</a:t>
                      </a:r>
                    </a:p>
                  </a:txBody>
                  <a:tcPr marL="2106" marR="2106" marT="21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Плата, поступившая в рамках договора за предоставление права на размещение и эксплуатацию нестационарного торгового объекта, установку и эксплуатацию рекламных конструкций на землях или земельных участках, находящихся в собственности городских округов, и на землях или земельных участках, государственная собственность на которые не разграничена (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плата, поступившая в рамках договора за установку и эксплуатацию рекламных конструкций</a:t>
                      </a:r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12 833 000,00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13 865 360,97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108,04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84593"/>
                  </a:ext>
                </a:extLst>
              </a:tr>
              <a:tr h="1644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000 1 12 00000 00 0000 000</a:t>
                      </a:r>
                    </a:p>
                  </a:txBody>
                  <a:tcPr marL="2106" marR="2106" marT="2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3 900 000,00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4 315 161,60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110,65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570834"/>
                  </a:ext>
                </a:extLst>
              </a:tr>
              <a:tr h="1848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  000 1 12 01000 01 0000 120</a:t>
                      </a:r>
                    </a:p>
                  </a:txBody>
                  <a:tcPr marL="2106" marR="2106" marT="21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3 900 000,00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4 315 161,60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110,65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712437"/>
                  </a:ext>
                </a:extLst>
              </a:tr>
              <a:tr h="1751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  048 1 12 01010 01 0000 120</a:t>
                      </a:r>
                    </a:p>
                  </a:txBody>
                  <a:tcPr marL="2106" marR="2106" marT="21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Плата за выбросы загрязняющих веществ в атмосферный воздух стационарными объектами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600 000,00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572 337,70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95,39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122475"/>
                  </a:ext>
                </a:extLst>
              </a:tr>
              <a:tr h="1338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  048 1 12 01030 01 0000 120</a:t>
                      </a:r>
                    </a:p>
                  </a:txBody>
                  <a:tcPr marL="2106" marR="2106" marT="21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Плата за сбросы загрязняющих веществ в водные объекты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2 564 800,00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3 003 624,19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117,11</a:t>
                      </a:r>
                    </a:p>
                  </a:txBody>
                  <a:tcPr marL="2106" marR="2106" marT="2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679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833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 Городского округа Балашиха в сравнении с плановыми назначениями (руб.)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CF4C6CB-C31D-4555-B1DB-9BCE678E86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543780"/>
              </p:ext>
            </p:extLst>
          </p:nvPr>
        </p:nvGraphicFramePr>
        <p:xfrm>
          <a:off x="179512" y="830998"/>
          <a:ext cx="8784976" cy="5622338"/>
        </p:xfrm>
        <a:graphic>
          <a:graphicData uri="http://schemas.openxmlformats.org/drawingml/2006/table">
            <a:tbl>
              <a:tblPr/>
              <a:tblGrid>
                <a:gridCol w="1936541">
                  <a:extLst>
                    <a:ext uri="{9D8B030D-6E8A-4147-A177-3AD203B41FA5}">
                      <a16:colId xmlns:a16="http://schemas.microsoft.com/office/drawing/2014/main" val="3207267508"/>
                    </a:ext>
                  </a:extLst>
                </a:gridCol>
                <a:gridCol w="3437041">
                  <a:extLst>
                    <a:ext uri="{9D8B030D-6E8A-4147-A177-3AD203B41FA5}">
                      <a16:colId xmlns:a16="http://schemas.microsoft.com/office/drawing/2014/main" val="268687133"/>
                    </a:ext>
                  </a:extLst>
                </a:gridCol>
                <a:gridCol w="1256830">
                  <a:extLst>
                    <a:ext uri="{9D8B030D-6E8A-4147-A177-3AD203B41FA5}">
                      <a16:colId xmlns:a16="http://schemas.microsoft.com/office/drawing/2014/main" val="3579666100"/>
                    </a:ext>
                  </a:extLst>
                </a:gridCol>
                <a:gridCol w="1256830">
                  <a:extLst>
                    <a:ext uri="{9D8B030D-6E8A-4147-A177-3AD203B41FA5}">
                      <a16:colId xmlns:a16="http://schemas.microsoft.com/office/drawing/2014/main" val="1286029329"/>
                    </a:ext>
                  </a:extLst>
                </a:gridCol>
                <a:gridCol w="897734">
                  <a:extLst>
                    <a:ext uri="{9D8B030D-6E8A-4147-A177-3AD203B41FA5}">
                      <a16:colId xmlns:a16="http://schemas.microsoft.com/office/drawing/2014/main" val="2823164039"/>
                    </a:ext>
                  </a:extLst>
                </a:gridCol>
              </a:tblGrid>
              <a:tr h="2438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Коды </a:t>
                      </a:r>
                    </a:p>
                  </a:txBody>
                  <a:tcPr marL="3023" marR="3023" marT="3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Наименование </a:t>
                      </a:r>
                    </a:p>
                  </a:txBody>
                  <a:tcPr marL="3023" marR="3023" marT="3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Утвержденный бюджет  на 2023 год</a:t>
                      </a:r>
                    </a:p>
                  </a:txBody>
                  <a:tcPr marL="3023" marR="3023" marT="3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Факт 2023 год</a:t>
                      </a:r>
                    </a:p>
                  </a:txBody>
                  <a:tcPr marL="3023" marR="3023" marT="3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% исполнения</a:t>
                      </a:r>
                    </a:p>
                  </a:txBody>
                  <a:tcPr marL="3023" marR="3023" marT="3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341940"/>
                  </a:ext>
                </a:extLst>
              </a:tr>
              <a:tr h="66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 dirty="0">
                          <a:effectLst/>
                          <a:latin typeface="Arial Cyr" panose="020B0604020202020204" pitchFamily="34" charset="0"/>
                        </a:rPr>
                        <a:t>1</a:t>
                      </a:r>
                    </a:p>
                  </a:txBody>
                  <a:tcPr marL="3023" marR="3023" marT="3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2</a:t>
                      </a:r>
                    </a:p>
                  </a:txBody>
                  <a:tcPr marL="3023" marR="3023" marT="3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3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4</a:t>
                      </a:r>
                    </a:p>
                  </a:txBody>
                  <a:tcPr marL="3023" marR="3023" marT="3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5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722826"/>
                  </a:ext>
                </a:extLst>
              </a:tr>
              <a:tr h="3154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  000 1 12 01040 01 0000 120</a:t>
                      </a:r>
                    </a:p>
                  </a:txBody>
                  <a:tcPr marL="3023" marR="3023" marT="3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Плата за размещение отходов производства и потребления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735 200,00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739 199,71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100,54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00829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  048 1 12 01041 01 0000 120</a:t>
                      </a:r>
                    </a:p>
                  </a:txBody>
                  <a:tcPr marL="3023" marR="3023" marT="3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Плата за размещение отходов производства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734 000,00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737 986,51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100,54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62071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  048 1 12 01042 01 0000 120</a:t>
                      </a:r>
                    </a:p>
                  </a:txBody>
                  <a:tcPr marL="3023" marR="3023" marT="3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Плата за размещение твердых коммунальных отходов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1 200,00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1 213,20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101,10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011771"/>
                  </a:ext>
                </a:extLst>
              </a:tr>
              <a:tr h="2660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000 1 13 00000 00 0000 000</a:t>
                      </a:r>
                    </a:p>
                  </a:txBody>
                  <a:tcPr marL="3023" marR="3023" marT="3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73 774 135,00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78 207 943,11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106,01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15286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000 1 13 01000 00 0000 130</a:t>
                      </a:r>
                    </a:p>
                  </a:txBody>
                  <a:tcPr marL="3023" marR="3023" marT="3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Доходы от оказания платных услуг (работ)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18 374 000,00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20 136 574,61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109,59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10838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000 1 13 01500 00 0000 130</a:t>
                      </a:r>
                    </a:p>
                  </a:txBody>
                  <a:tcPr marL="3023" marR="3023" marT="3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Плата за оказание услуг по присоединению объектов дорожного сервиса к автомобильным дорогам общего пользования 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182 000,00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182 061,88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100,03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546577"/>
                  </a:ext>
                </a:extLst>
              </a:tr>
              <a:tr h="3819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901 1 13 01530 04 0000 130</a:t>
                      </a:r>
                    </a:p>
                  </a:txBody>
                  <a:tcPr marL="3023" marR="3023" marT="3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Плата за оказание услуг по присоединению объектов дорожного сервиса к автомобильным дорогам общего пользования местного значения, зачисляемая в бюджеты городских округов 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182 000,00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182 061,88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100,03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137742"/>
                  </a:ext>
                </a:extLst>
              </a:tr>
              <a:tr h="4101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000 1 13 01990 00 0000 130</a:t>
                      </a:r>
                    </a:p>
                  </a:txBody>
                  <a:tcPr marL="3023" marR="3023" marT="3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Прочие доходы от оказания платных услуг (работ)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18 192 000,00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19 954 512,73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109,69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30746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000 1 13 01994 04 0000 130</a:t>
                      </a:r>
                    </a:p>
                  </a:txBody>
                  <a:tcPr marL="3023" marR="3023" marT="3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Прочие доходы от оказания платных услуг (работ) получателями средств бюджетов городских округов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18 192 000,00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19 954 512,73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109,69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032583"/>
                  </a:ext>
                </a:extLst>
              </a:tr>
              <a:tr h="6426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002 1 13 01994 04 0000 130</a:t>
                      </a:r>
                    </a:p>
                  </a:txBody>
                  <a:tcPr marL="3023" marR="3023" marT="3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Прочие доходы от оказания платных услуг (работ) получателями средств бюджетов городских округов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192 000,00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192 000,00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14683"/>
                  </a:ext>
                </a:extLst>
              </a:tr>
              <a:tr h="5675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901 1 13 01994 04 0000 130</a:t>
                      </a:r>
                    </a:p>
                  </a:txBody>
                  <a:tcPr marL="3023" marR="3023" marT="3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Прочие доходы от оказания платных услуг (работ) получателями средств бюджетов городских округов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18 000 000,00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19 762 512,73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109,79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006312"/>
                  </a:ext>
                </a:extLst>
              </a:tr>
              <a:tr h="3106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000 1 13 02000 00 0000 130</a:t>
                      </a:r>
                    </a:p>
                  </a:txBody>
                  <a:tcPr marL="3023" marR="3023" marT="3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Доходы от компенсации затрат государства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55 400 135,00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58 071 368,50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104,82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89620"/>
                  </a:ext>
                </a:extLst>
              </a:tr>
              <a:tr h="298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000 1 13 02994 04 0000 130</a:t>
                      </a:r>
                    </a:p>
                  </a:txBody>
                  <a:tcPr marL="3023" marR="3023" marT="3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Прочие доходы от компенсации затрат бюджетов городских округов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55 400 135,00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58 071 368,50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104,82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252381"/>
                  </a:ext>
                </a:extLst>
              </a:tr>
              <a:tr h="2571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002 1 13 02994 04 0000 130</a:t>
                      </a:r>
                    </a:p>
                  </a:txBody>
                  <a:tcPr marL="3023" marR="3023" marT="3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Прочие доходы от компенсации затрат бюджетов городских округов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150 000,00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149 694,99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99,80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09678"/>
                  </a:ext>
                </a:extLst>
              </a:tr>
              <a:tr h="250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005 1 13 02994 04 0000 130</a:t>
                      </a:r>
                    </a:p>
                  </a:txBody>
                  <a:tcPr marL="3023" marR="3023" marT="3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Прочие доходы от компенсации затрат бюджетов городских округов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135,00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135,00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3023" marR="3023" marT="30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330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440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357166"/>
            <a:ext cx="8001056" cy="1276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ГЛОССАРИЙ</a:t>
            </a:r>
            <a:r>
              <a:rPr 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83AB0D-BADE-479D-B479-6AFEAA7C70DC}"/>
              </a:ext>
            </a:extLst>
          </p:cNvPr>
          <p:cNvSpPr txBox="1"/>
          <p:nvPr/>
        </p:nvSpPr>
        <p:spPr>
          <a:xfrm>
            <a:off x="323528" y="1268760"/>
            <a:ext cx="8782696" cy="5243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ДОХОДЫ БЮДЖЕТА - поступающие в бюджет денежные средства, за исключением источников финансирования дефицита бюджета.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– выплачиваемые из бюджета денежные средства, за исключением источников финансирования дефицита бюджета.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ДЕФИЦИТ БЮДЖЕТА - превышение расходов над доходами.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ПРОФИЦИТ БЮДЖЕТА – превышение доходов над расходами.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 Городского округа Балашиха в сравнении с плановыми назначениями (руб.)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FD87B21-4DF1-48B0-807E-BC0AABD5A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580365"/>
              </p:ext>
            </p:extLst>
          </p:nvPr>
        </p:nvGraphicFramePr>
        <p:xfrm>
          <a:off x="179511" y="835900"/>
          <a:ext cx="8784977" cy="5706923"/>
        </p:xfrm>
        <a:graphic>
          <a:graphicData uri="http://schemas.openxmlformats.org/drawingml/2006/table">
            <a:tbl>
              <a:tblPr/>
              <a:tblGrid>
                <a:gridCol w="1936542">
                  <a:extLst>
                    <a:ext uri="{9D8B030D-6E8A-4147-A177-3AD203B41FA5}">
                      <a16:colId xmlns:a16="http://schemas.microsoft.com/office/drawing/2014/main" val="1687402916"/>
                    </a:ext>
                  </a:extLst>
                </a:gridCol>
                <a:gridCol w="3437041">
                  <a:extLst>
                    <a:ext uri="{9D8B030D-6E8A-4147-A177-3AD203B41FA5}">
                      <a16:colId xmlns:a16="http://schemas.microsoft.com/office/drawing/2014/main" val="3373032044"/>
                    </a:ext>
                  </a:extLst>
                </a:gridCol>
                <a:gridCol w="1256830">
                  <a:extLst>
                    <a:ext uri="{9D8B030D-6E8A-4147-A177-3AD203B41FA5}">
                      <a16:colId xmlns:a16="http://schemas.microsoft.com/office/drawing/2014/main" val="760543680"/>
                    </a:ext>
                  </a:extLst>
                </a:gridCol>
                <a:gridCol w="1256830">
                  <a:extLst>
                    <a:ext uri="{9D8B030D-6E8A-4147-A177-3AD203B41FA5}">
                      <a16:colId xmlns:a16="http://schemas.microsoft.com/office/drawing/2014/main" val="2433869849"/>
                    </a:ext>
                  </a:extLst>
                </a:gridCol>
                <a:gridCol w="897734">
                  <a:extLst>
                    <a:ext uri="{9D8B030D-6E8A-4147-A177-3AD203B41FA5}">
                      <a16:colId xmlns:a16="http://schemas.microsoft.com/office/drawing/2014/main" val="532236781"/>
                    </a:ext>
                  </a:extLst>
                </a:gridCol>
              </a:tblGrid>
              <a:tr h="2538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Коды </a:t>
                      </a:r>
                    </a:p>
                  </a:txBody>
                  <a:tcPr marL="2990" marR="2990" marT="2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Наименование </a:t>
                      </a:r>
                    </a:p>
                  </a:txBody>
                  <a:tcPr marL="2990" marR="2990" marT="2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Утвержденный бюджет  на 2023 год</a:t>
                      </a:r>
                    </a:p>
                  </a:txBody>
                  <a:tcPr marL="2990" marR="2990" marT="2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Факт 2023 год</a:t>
                      </a:r>
                    </a:p>
                  </a:txBody>
                  <a:tcPr marL="2990" marR="2990" marT="2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% исполнения</a:t>
                      </a:r>
                    </a:p>
                  </a:txBody>
                  <a:tcPr marL="2990" marR="2990" marT="2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613990"/>
                  </a:ext>
                </a:extLst>
              </a:tr>
              <a:tr h="69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 dirty="0">
                          <a:effectLst/>
                          <a:latin typeface="Arial Cyr" panose="020B0604020202020204" pitchFamily="34" charset="0"/>
                        </a:rPr>
                        <a:t>1</a:t>
                      </a:r>
                    </a:p>
                  </a:txBody>
                  <a:tcPr marL="2990" marR="2990" marT="2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2</a:t>
                      </a:r>
                    </a:p>
                  </a:txBody>
                  <a:tcPr marL="2990" marR="2990" marT="2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3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4</a:t>
                      </a:r>
                    </a:p>
                  </a:txBody>
                  <a:tcPr marL="2990" marR="2990" marT="2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5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086215"/>
                  </a:ext>
                </a:extLst>
              </a:tr>
              <a:tr h="2335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901 1 13 02994 04 0000 130</a:t>
                      </a:r>
                    </a:p>
                  </a:txBody>
                  <a:tcPr marL="2990" marR="2990" marT="2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Прочие доходы от компенсации затрат бюджетов городских округов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6 150 000,00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6 512 929,29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105,90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156894"/>
                  </a:ext>
                </a:extLst>
              </a:tr>
              <a:tr h="2356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902 1 13 02994 04 0000 130</a:t>
                      </a:r>
                    </a:p>
                  </a:txBody>
                  <a:tcPr marL="2990" marR="2990" marT="2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Прочие доходы от компенсации затрат бюджетов городских округов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1 200 000,00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1 286 715,55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107,23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703863"/>
                  </a:ext>
                </a:extLst>
              </a:tr>
              <a:tr h="2377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903 1 13 02994 04 0000 130</a:t>
                      </a:r>
                    </a:p>
                  </a:txBody>
                  <a:tcPr marL="2990" marR="2990" marT="2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Прочие доходы от компенсации затрат бюджетов городских округов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42 900 000,00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44 746 580,02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104,30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676039"/>
                  </a:ext>
                </a:extLst>
              </a:tr>
              <a:tr h="2399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904 1 13 02994 04 0000 130</a:t>
                      </a:r>
                    </a:p>
                  </a:txBody>
                  <a:tcPr marL="2990" marR="2990" marT="2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Прочие доходы от компенсации затрат бюджетов городских округов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5 000 000,00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5 375 313,65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107,51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92613"/>
                  </a:ext>
                </a:extLst>
              </a:tr>
              <a:tr h="3140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000 1 14 00000 00 0000 000</a:t>
                      </a:r>
                    </a:p>
                  </a:txBody>
                  <a:tcPr marL="2990" marR="2990" marT="2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265 769 000,00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300 702 182,32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113,14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11143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000 1 14 01000 00 0000 410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Доходы от продажи квартир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1 769 000,00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2 649 377,06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149,77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092144"/>
                  </a:ext>
                </a:extLst>
              </a:tr>
              <a:tr h="2411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002 1 14 01040 04 0000 410</a:t>
                      </a:r>
                    </a:p>
                  </a:txBody>
                  <a:tcPr marL="2990" marR="2990" marT="2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Доходы от продажи квартир, находящихся в собственности городских округов 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1 769 000,00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2 649 377,06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149,77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911680"/>
                  </a:ext>
                </a:extLst>
              </a:tr>
              <a:tr h="4961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000 1 14 02000 00 0000 000</a:t>
                      </a:r>
                    </a:p>
                  </a:txBody>
                  <a:tcPr marL="2990" marR="2990" marT="2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Доходы от реализации имущества, находящегося в государственной и муниципальной собственности (за исключением движимого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74 000 000,00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79 768 204,48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107,79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337757"/>
                  </a:ext>
                </a:extLst>
              </a:tr>
              <a:tr h="6600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000 1 14 02040 04 0000 410</a:t>
                      </a:r>
                    </a:p>
                  </a:txBody>
                  <a:tcPr marL="2990" marR="2990" marT="2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1" u="none" strike="noStrike" dirty="0">
                          <a:effectLst/>
                          <a:latin typeface="Arial Cyr" panose="020B0604020202020204" pitchFamily="34" charset="0"/>
                        </a:rPr>
                        <a:t>Доходы от реализации имущества, находящегося в собственности городских округов (за исключением движимого имущества муниципальных бюджетных и автономных учреждений, а также имущества муниципальных унитарных предприятий, в том числе казенных), в части реализации основных средств по указанному имуществу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74 000 000,00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79 768 204,48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107,79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953747"/>
                  </a:ext>
                </a:extLst>
              </a:tr>
              <a:tr h="4506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002 1 14 02043 04 0000 410</a:t>
                      </a:r>
                    </a:p>
                  </a:txBody>
                  <a:tcPr marL="2990" marR="2990" marT="2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Доходы от реализации иного имущества, находящегося в собственности городских округов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казенных), в части реализации основных средств по указанному имуществу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74 000 000,00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79 768 204,48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107,79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121614"/>
                  </a:ext>
                </a:extLst>
              </a:tr>
              <a:tr h="4347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000 1 14 06000 00 0000 430</a:t>
                      </a:r>
                    </a:p>
                  </a:txBody>
                  <a:tcPr marL="2990" marR="2990" marT="2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Доходы от продажи земельных участков, находящихся в государственной и муниципальной собственности 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88 000 000,00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108 871 001,24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123,72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469247"/>
                  </a:ext>
                </a:extLst>
              </a:tr>
              <a:tr h="3233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000 1 14 06010 00 0000 430</a:t>
                      </a:r>
                    </a:p>
                  </a:txBody>
                  <a:tcPr marL="2990" marR="2990" marT="2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Доходы от продажи земельных участков, государственная собственность на которые не разграничена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83 000 000,00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1" u="none" strike="noStrike" dirty="0">
                          <a:effectLst/>
                          <a:latin typeface="Arial Cyr" panose="020B0604020202020204" pitchFamily="34" charset="0"/>
                        </a:rPr>
                        <a:t>102 842 518,26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123,91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480795"/>
                  </a:ext>
                </a:extLst>
              </a:tr>
              <a:tr h="3104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002 1 14 06012 04 0000 430</a:t>
                      </a:r>
                    </a:p>
                  </a:txBody>
                  <a:tcPr marL="2990" marR="2990" marT="2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Доходы от продажи земельных участков, государственная собственность на которые не разграничена и которые расположены в границах городских округов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83 000 000,00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102 842 518,26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123,91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813847"/>
                  </a:ext>
                </a:extLst>
              </a:tr>
              <a:tr h="3715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000 1 14 06020 00 0000 430</a:t>
                      </a:r>
                    </a:p>
                  </a:txBody>
                  <a:tcPr marL="2990" marR="2990" marT="2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Доходы от продажи земельных участков, государственная собственность на которые разграничена (за исключением земельных участков бюджетных и автономных учреждений) 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5 000 000,00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1" u="none" strike="noStrike" dirty="0">
                          <a:effectLst/>
                          <a:latin typeface="Arial Cyr" panose="020B0604020202020204" pitchFamily="34" charset="0"/>
                        </a:rPr>
                        <a:t>6 028 482,98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120,57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797459"/>
                  </a:ext>
                </a:extLst>
              </a:tr>
              <a:tr h="3775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002 1 14 06024 04 0000 430</a:t>
                      </a:r>
                    </a:p>
                  </a:txBody>
                  <a:tcPr marL="2990" marR="2990" marT="2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Доходы от продажи земельных участков, находящихся в собственности городских округов (за исключением земельных участков муниципальных бюджетных и автономных учреждений)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5 000 000,00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6 028 482,98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120,57</a:t>
                      </a:r>
                    </a:p>
                  </a:txBody>
                  <a:tcPr marL="2990" marR="2990" marT="2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022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531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 Городского округа Балашиха в сравнении с плановыми назначениями (руб.)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BCEFE8B-8A74-48AF-859D-AC3B9A8391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590353"/>
              </p:ext>
            </p:extLst>
          </p:nvPr>
        </p:nvGraphicFramePr>
        <p:xfrm>
          <a:off x="179512" y="764704"/>
          <a:ext cx="8784975" cy="5985644"/>
        </p:xfrm>
        <a:graphic>
          <a:graphicData uri="http://schemas.openxmlformats.org/drawingml/2006/table">
            <a:tbl>
              <a:tblPr/>
              <a:tblGrid>
                <a:gridCol w="1936543">
                  <a:extLst>
                    <a:ext uri="{9D8B030D-6E8A-4147-A177-3AD203B41FA5}">
                      <a16:colId xmlns:a16="http://schemas.microsoft.com/office/drawing/2014/main" val="936528824"/>
                    </a:ext>
                  </a:extLst>
                </a:gridCol>
                <a:gridCol w="3437043">
                  <a:extLst>
                    <a:ext uri="{9D8B030D-6E8A-4147-A177-3AD203B41FA5}">
                      <a16:colId xmlns:a16="http://schemas.microsoft.com/office/drawing/2014/main" val="1938354886"/>
                    </a:ext>
                  </a:extLst>
                </a:gridCol>
                <a:gridCol w="1256828">
                  <a:extLst>
                    <a:ext uri="{9D8B030D-6E8A-4147-A177-3AD203B41FA5}">
                      <a16:colId xmlns:a16="http://schemas.microsoft.com/office/drawing/2014/main" val="2415182459"/>
                    </a:ext>
                  </a:extLst>
                </a:gridCol>
                <a:gridCol w="1256828">
                  <a:extLst>
                    <a:ext uri="{9D8B030D-6E8A-4147-A177-3AD203B41FA5}">
                      <a16:colId xmlns:a16="http://schemas.microsoft.com/office/drawing/2014/main" val="3534224214"/>
                    </a:ext>
                  </a:extLst>
                </a:gridCol>
                <a:gridCol w="897733">
                  <a:extLst>
                    <a:ext uri="{9D8B030D-6E8A-4147-A177-3AD203B41FA5}">
                      <a16:colId xmlns:a16="http://schemas.microsoft.com/office/drawing/2014/main" val="2450496487"/>
                    </a:ext>
                  </a:extLst>
                </a:gridCol>
              </a:tblGrid>
              <a:tr h="1725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Коды </a:t>
                      </a:r>
                    </a:p>
                  </a:txBody>
                  <a:tcPr marL="2370" marR="2370" marT="2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Наименование </a:t>
                      </a:r>
                    </a:p>
                  </a:txBody>
                  <a:tcPr marL="2370" marR="2370" marT="2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Утвержденный бюджет  на 2023 год</a:t>
                      </a:r>
                    </a:p>
                  </a:txBody>
                  <a:tcPr marL="2370" marR="2370" marT="2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Факт 2023 год</a:t>
                      </a:r>
                    </a:p>
                  </a:txBody>
                  <a:tcPr marL="2370" marR="2370" marT="2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% исполнения</a:t>
                      </a:r>
                    </a:p>
                  </a:txBody>
                  <a:tcPr marL="2370" marR="2370" marT="2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704263"/>
                  </a:ext>
                </a:extLst>
              </a:tr>
              <a:tr h="47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1</a:t>
                      </a:r>
                    </a:p>
                  </a:txBody>
                  <a:tcPr marL="2370" marR="2370" marT="2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2</a:t>
                      </a:r>
                    </a:p>
                  </a:txBody>
                  <a:tcPr marL="2370" marR="2370" marT="2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3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4</a:t>
                      </a:r>
                    </a:p>
                  </a:txBody>
                  <a:tcPr marL="2370" marR="2370" marT="2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5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98762"/>
                  </a:ext>
                </a:extLst>
              </a:tr>
              <a:tr h="4340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000 1 14 06300 00 0000 430</a:t>
                      </a:r>
                    </a:p>
                  </a:txBody>
                  <a:tcPr marL="2370" marR="2370" marT="23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Плата за увеличение площади земельных участков, находящихся в частной собственности, в результате перераспределения таких земельных участков и земель (или) земельных участков, находящихся в государственной или муниципальной собственности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102 000 000,00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108 896 699,54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106,76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709486"/>
                  </a:ext>
                </a:extLst>
              </a:tr>
              <a:tr h="3611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000 1 14 06310 00 0000 430</a:t>
                      </a:r>
                    </a:p>
                  </a:txBody>
                  <a:tcPr marL="2370" marR="2370" marT="23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1" u="none" strike="noStrike" dirty="0">
                          <a:effectLst/>
                          <a:latin typeface="Arial Cyr" panose="020B0604020202020204" pitchFamily="34" charset="0"/>
                        </a:rPr>
                        <a:t>Плата за увеличение площади земельных участков, находящихся в частной собственности, в результате перераспределения таких земельных участков и земель (или) земельных участков, государственная собственность на которые не разграничена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102 000 000,00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108 896 699,54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106,76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455626"/>
                  </a:ext>
                </a:extLst>
              </a:tr>
              <a:tr h="3611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002 1 14 06312 04 0000 430</a:t>
                      </a:r>
                    </a:p>
                  </a:txBody>
                  <a:tcPr marL="2370" marR="2370" marT="23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Плата за увеличение площади земельных участков, находящихся в частной собственности, в результате перераспределения таких земельных участков и земель (или) земельных участков, государственная собственность на которые не разграничена и которые расположены в границах городских округов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102 000 000,00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108 896 699,54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106,76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572381"/>
                  </a:ext>
                </a:extLst>
              </a:tr>
              <a:tr h="2498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000 1 14 13000 00 0000 000</a:t>
                      </a:r>
                    </a:p>
                  </a:txBody>
                  <a:tcPr marL="2370" marR="2370" marT="23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Доходы от приватизации имущества, находящегося в государственной и муниципальной собственности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516 900,00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998248"/>
                  </a:ext>
                </a:extLst>
              </a:tr>
              <a:tr h="2315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002 1 14 13040 04 0000 410</a:t>
                      </a:r>
                    </a:p>
                  </a:txBody>
                  <a:tcPr marL="2370" marR="2370" marT="23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Доходы от приватизации имущества, находящегося в собственности городских округов, в части приватизации нефинансовых активов имущества казны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516 900,00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44729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000 1 16 00000 00 0000 000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Штрафы, санкции, возмещение ущерба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76 000 000,00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92 059 455,80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121,13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696234"/>
                  </a:ext>
                </a:extLst>
              </a:tr>
              <a:tr h="3387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000 1 16 01000 01 0000 140</a:t>
                      </a:r>
                    </a:p>
                  </a:txBody>
                  <a:tcPr marL="2370" marR="2370" marT="23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Кодексом Российской Федерации об административных правонарушениях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8 778 410,00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10 813 017,06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123,18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471810"/>
                  </a:ext>
                </a:extLst>
              </a:tr>
              <a:tr h="3373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000 1 16 01050 01 0000 140</a:t>
                      </a:r>
                    </a:p>
                  </a:txBody>
                  <a:tcPr marL="2370" marR="2370" marT="23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5 Кодекса Российской Федерации об административных правонарушениях, за административные правонарушения, посягающие на права граждан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46 000,00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88 726,25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192,88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606014"/>
                  </a:ext>
                </a:extLst>
              </a:tr>
              <a:tr h="4487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000 1 16 01053 01 0000 140</a:t>
                      </a:r>
                    </a:p>
                  </a:txBody>
                  <a:tcPr marL="2370" marR="2370" marT="23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5  Кодекса Российской Федерации об административных правонарушениях, за административные правонарушения, посягающие на права граждан, налагаемые мировыми судьями, комиссиями по делам несовершеннолетних и защите их прав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46 000,00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88 726,25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192,88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760742"/>
                  </a:ext>
                </a:extLst>
              </a:tr>
              <a:tr h="4636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838 1 16 01053 01 0027 140</a:t>
                      </a:r>
                    </a:p>
                  </a:txBody>
                  <a:tcPr marL="2370" marR="2370" marT="23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5 Кодекса Российской Федерации об административных правонарушениях, за административные правонарушения, посягающие на права граждан, налагаемые мировыми судьями, комиссиями по делам несовершеннолетних и защите их прав (</a:t>
                      </a:r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штрафы за нарушение трудового законодательства и иных нормативных правовых актов, содержащих нормы трудового права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2370" marR="2370" marT="23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25 002,82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170980"/>
                  </a:ext>
                </a:extLst>
              </a:tr>
              <a:tr h="5660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831 1 16 01053 01 0035 140</a:t>
                      </a:r>
                    </a:p>
                  </a:txBody>
                  <a:tcPr marL="2370" marR="2370" marT="23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5 Кодекса Российской Федерации об административных правонарушениях, за административные правонарушения, посягающие на права граждан, налагаемые мировыми судьями, комиссиями по делам несовершеннолетних и защите их прав (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штрафы за неисполнение родителями или иными законными представителями несовершеннолетних обязанностей по содержанию и воспитанию несовершеннолетних</a:t>
                      </a:r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46 000,00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45 723,36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99,40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897880"/>
                  </a:ext>
                </a:extLst>
              </a:tr>
              <a:tr h="4124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838 1 16 01053 01 0059 140</a:t>
                      </a:r>
                    </a:p>
                  </a:txBody>
                  <a:tcPr marL="2370" marR="2370" marT="23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5 Кодекса Российской Федерации об административных правонарушениях, за административные правонарушения, посягающие на права граждан, налагаемые мировыми судьями, комиссиями по делам несовершеннолетних и защите их прав (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штрафы за нарушение порядка рассмотрения обращений граждан</a:t>
                      </a:r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2 500,00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143373"/>
                  </a:ext>
                </a:extLst>
              </a:tr>
              <a:tr h="4636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838 1 16 01053 01 0351 140</a:t>
                      </a:r>
                    </a:p>
                  </a:txBody>
                  <a:tcPr marL="2370" marR="2370" marT="23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5 Кодекса Российской Федерации об административных правонарушениях, за административные правонарушения, посягающие на права граждан, налагаемые мировыми судьями, комиссиями по делам несовершеннолетних и защите их прав (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штрафы за неуплату средств на содержание детей или нетрудоспособных родителей</a:t>
                      </a:r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500,07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015107"/>
                  </a:ext>
                </a:extLst>
              </a:tr>
              <a:tr h="3611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838 1 16 01053 01 9000 140</a:t>
                      </a:r>
                    </a:p>
                  </a:txBody>
                  <a:tcPr marL="2370" marR="2370" marT="23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5 Кодекса Российской Федерации об административных правонарушениях, за административные правонарушения, посягающие на права граждан, налагаемые мировыми судьями, комиссиями по делам несовершеннолетних и защите их прав (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иные</a:t>
                      </a:r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 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штрафы</a:t>
                      </a:r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15 000,00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820205"/>
                  </a:ext>
                </a:extLst>
              </a:tr>
              <a:tr h="3611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000 1 16 01060 01 0000 140</a:t>
                      </a:r>
                    </a:p>
                  </a:txBody>
                  <a:tcPr marL="2370" marR="2370" marT="23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6 Кодекса Российской Федерации об административных правонарушениях, за административные правонарушения, посягающие на здоровье, санитарно-эпидемиологическое благополучие населения и общественную нравственность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58 000,00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92 233,93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159,02</a:t>
                      </a:r>
                    </a:p>
                  </a:txBody>
                  <a:tcPr marL="2370" marR="2370" marT="23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104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843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 Городского округа Балашиха в сравнении с плановыми назначениями (руб.)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FAC0C1D-8D21-4608-8454-64A29800A7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492752"/>
              </p:ext>
            </p:extLst>
          </p:nvPr>
        </p:nvGraphicFramePr>
        <p:xfrm>
          <a:off x="251520" y="830996"/>
          <a:ext cx="8712968" cy="5794437"/>
        </p:xfrm>
        <a:graphic>
          <a:graphicData uri="http://schemas.openxmlformats.org/drawingml/2006/table">
            <a:tbl>
              <a:tblPr/>
              <a:tblGrid>
                <a:gridCol w="1512168">
                  <a:extLst>
                    <a:ext uri="{9D8B030D-6E8A-4147-A177-3AD203B41FA5}">
                      <a16:colId xmlns:a16="http://schemas.microsoft.com/office/drawing/2014/main" val="3424830525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117327266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429680435"/>
                    </a:ext>
                  </a:extLst>
                </a:gridCol>
                <a:gridCol w="981831">
                  <a:extLst>
                    <a:ext uri="{9D8B030D-6E8A-4147-A177-3AD203B41FA5}">
                      <a16:colId xmlns:a16="http://schemas.microsoft.com/office/drawing/2014/main" val="1480420986"/>
                    </a:ext>
                  </a:extLst>
                </a:gridCol>
                <a:gridCol w="890377">
                  <a:extLst>
                    <a:ext uri="{9D8B030D-6E8A-4147-A177-3AD203B41FA5}">
                      <a16:colId xmlns:a16="http://schemas.microsoft.com/office/drawing/2014/main" val="432708451"/>
                    </a:ext>
                  </a:extLst>
                </a:gridCol>
              </a:tblGrid>
              <a:tr h="1816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Коды </a:t>
                      </a:r>
                    </a:p>
                  </a:txBody>
                  <a:tcPr marL="1858" marR="1858" marT="1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Наименование </a:t>
                      </a:r>
                    </a:p>
                  </a:txBody>
                  <a:tcPr marL="1858" marR="1858" marT="1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Утвержденный бюджет  на 2023 год</a:t>
                      </a:r>
                    </a:p>
                  </a:txBody>
                  <a:tcPr marL="1858" marR="1858" marT="1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Факт 2023 год</a:t>
                      </a:r>
                    </a:p>
                  </a:txBody>
                  <a:tcPr marL="1858" marR="1858" marT="1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% исполнения</a:t>
                      </a:r>
                    </a:p>
                  </a:txBody>
                  <a:tcPr marL="1858" marR="1858" marT="1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478922"/>
                  </a:ext>
                </a:extLst>
              </a:tr>
              <a:tr h="917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 dirty="0">
                          <a:effectLst/>
                          <a:latin typeface="Arial Cyr" panose="020B0604020202020204" pitchFamily="34" charset="0"/>
                        </a:rPr>
                        <a:t>1</a:t>
                      </a:r>
                    </a:p>
                  </a:txBody>
                  <a:tcPr marL="1858" marR="1858" marT="1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2</a:t>
                      </a:r>
                    </a:p>
                  </a:txBody>
                  <a:tcPr marL="1858" marR="1858" marT="1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3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4</a:t>
                      </a:r>
                    </a:p>
                  </a:txBody>
                  <a:tcPr marL="1858" marR="1858" marT="1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5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635931"/>
                  </a:ext>
                </a:extLst>
              </a:tr>
              <a:tr h="3771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000 1 16 01063 01 0000 140</a:t>
                      </a:r>
                    </a:p>
                  </a:txBody>
                  <a:tcPr marL="1858" marR="1858" marT="18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6  Кодекса Российской Федерации об административных правонарушениях, за административные правонарушения, посягающие на здоровье, санитарно-эпидемиологическое благополучие населения и общественную нравственность, налагаемые мировыми судьями, комиссиями по делам несовершеннолетних и защите их прав  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58 000,00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92 233,93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159,02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796455"/>
                  </a:ext>
                </a:extLst>
              </a:tr>
              <a:tr h="5853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838 1 16 01063 01 0008 140</a:t>
                      </a:r>
                    </a:p>
                  </a:txBody>
                  <a:tcPr marL="1858" marR="1858" marT="18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6 Кодекса Российской Федерации об административных правонарушениях, за административные правонарушения, посягающие на здоровье, санитарно-эпидемиологическое благополучие населения и общественную нравственность, налагаемые мировыми судьями, комиссиями по делам несовершеннолетних и защите их прав (</a:t>
                      </a:r>
                      <a:r>
                        <a:rPr lang="ru-RU" sz="600" b="0" i="1" u="none" strike="noStrike" dirty="0">
                          <a:effectLst/>
                          <a:latin typeface="Arial Cyr" panose="020B0604020202020204" pitchFamily="34" charset="0"/>
                        </a:rPr>
                        <a:t>штрафы за незаконный оборот наркотических средств, психотропных веществ или их аналогов и незаконные приобретение, хранение, перевозка растений, содержащих наркотические средства или психотропные вещества, либо их частей, содержащих наркотические средства или психотропные вещества</a:t>
                      </a:r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14 757,85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740062"/>
                  </a:ext>
                </a:extLst>
              </a:tr>
              <a:tr h="4603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831 1 16 01063 01 0009 140</a:t>
                      </a:r>
                    </a:p>
                  </a:txBody>
                  <a:tcPr marL="1858" marR="1858" marT="18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6 Кодекса Российской Федерации об административных правонарушениях, за административные правонарушения, посягающие на здоровье, санитарно-эпидемиологическое благополучие населения и общественную нравственность, налагаемые мировыми судьями, комиссиями по делам несовершеннолетних и защите их прав (</a:t>
                      </a:r>
                      <a:r>
                        <a:rPr lang="ru-RU" sz="600" b="0" i="1" u="none" strike="noStrike" dirty="0">
                          <a:effectLst/>
                          <a:latin typeface="Arial Cyr" panose="020B0604020202020204" pitchFamily="34" charset="0"/>
                        </a:rPr>
                        <a:t>штрафы за потребление наркотических средств или психотропных веществ без назначения врача либо новых потенциально опасных психоактивных веществ</a:t>
                      </a:r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6 300,00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8 005,55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127,07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821685"/>
                  </a:ext>
                </a:extLst>
              </a:tr>
              <a:tr h="4603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838 1 16 01063 01 0009 140</a:t>
                      </a:r>
                    </a:p>
                  </a:txBody>
                  <a:tcPr marL="1858" marR="1858" marT="18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6 Кодекса Российской Федерации об административных правонарушениях, за административные правонарушения, посягающие на здоровье, санитарно-эпидемиологическое благополучие населения и общественную нравственность, налагаемые мировыми судьями, комиссиями по делам несовершеннолетних и защите их прав (</a:t>
                      </a:r>
                      <a:r>
                        <a:rPr lang="ru-RU" sz="600" b="0" i="1" u="none" strike="noStrike" dirty="0">
                          <a:effectLst/>
                          <a:latin typeface="Arial Cyr" panose="020B0604020202020204" pitchFamily="34" charset="0"/>
                        </a:rPr>
                        <a:t>штрафы за потребление наркотических средств или психотропных веществ без назначения врача либо новых потенциально опасных психоактивных веществ</a:t>
                      </a:r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18 700,00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20 701,48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110,70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44757"/>
                  </a:ext>
                </a:extLst>
              </a:tr>
              <a:tr h="3771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831 1 16 01063 01 0023 140</a:t>
                      </a:r>
                    </a:p>
                  </a:txBody>
                  <a:tcPr marL="1858" marR="1858" marT="18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6 Кодекса Российской Федерации об административных правонарушениях, за административные правонарушения, посягающие на здоровье, санитарно-эпидемиологическое благополучие населения и общественную нравственность, налагаемые мировыми судьями, комиссиями по делам несовершеннолетних и защите их прав (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штрафы за вовлечение несовершеннолетнего в процесс потребления табака</a:t>
                      </a:r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5 500,00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4 500,00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81,82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044051"/>
                  </a:ext>
                </a:extLst>
              </a:tr>
              <a:tr h="3641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838 1 16 01063 01 0101 140</a:t>
                      </a:r>
                    </a:p>
                  </a:txBody>
                  <a:tcPr marL="1858" marR="1858" marT="18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6 Кодекса Российской Федерации об административных правонарушениях, за административные правонарушения, посягающие на здоровье, санитарно-эпидемиологическое благополучие населения и общественную нравственность, налагаемые мировыми судьями, комиссиями по делам несовершеннолетних и защите их прав (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штрафы за побои</a:t>
                      </a:r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7 500,00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636945"/>
                  </a:ext>
                </a:extLst>
              </a:tr>
              <a:tr h="36150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831 1 16 01063 01 9000 140</a:t>
                      </a:r>
                    </a:p>
                  </a:txBody>
                  <a:tcPr marL="1858" marR="1858" marT="18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6 Кодекса Российской Федерации об административных правонарушениях, за административные правонарушения, посягающие на здоровье, санитарно-эпидемиологическое благополучие населения и общественную нравственность, налагаемые мировыми судьями, комиссиями по делам несовершеннолетних и защите их прав (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иные штрафы</a:t>
                      </a:r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27 500,00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35 269,05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128,25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729984"/>
                  </a:ext>
                </a:extLst>
              </a:tr>
              <a:tr h="36150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838 1 16 01063 01 9000 140</a:t>
                      </a:r>
                    </a:p>
                  </a:txBody>
                  <a:tcPr marL="1858" marR="1858" marT="18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6 Кодекса Российской Федерации об административных правонарушениях, за административные правонарушения, посягающие на здоровье, санитарно-эпидемиологическое благополучие населения и общественную нравственность, налагаемые мировыми судьями, комиссиями по делам несовершеннолетних и защите их прав (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иные штрафы</a:t>
                      </a:r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1 500,00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894106"/>
                  </a:ext>
                </a:extLst>
              </a:tr>
              <a:tr h="2529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000 1 16 01070 01 0000 140</a:t>
                      </a:r>
                    </a:p>
                  </a:txBody>
                  <a:tcPr marL="1858" marR="1858" marT="18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7 Кодекса Российской Федерации об административных правонарушениях, за административные правонарушения в области охраны собственности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174 310,00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247 906,75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142,22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961509"/>
                  </a:ext>
                </a:extLst>
              </a:tr>
              <a:tr h="4037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000 1 16 01073 01 0000 140</a:t>
                      </a:r>
                    </a:p>
                  </a:txBody>
                  <a:tcPr marL="1858" marR="1858" marT="18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7 Кодекса Российской Федерации об административных правонарушениях, за административные правонарушения в области охраны собственности, налагаемые мировыми судьями, комиссиями по делам несовершеннолетних и защите их прав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16 760,00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21 630,86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129,06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328428"/>
                  </a:ext>
                </a:extLst>
              </a:tr>
              <a:tr h="3565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831 1 16 01073 01 0027 140</a:t>
                      </a:r>
                    </a:p>
                  </a:txBody>
                  <a:tcPr marL="1858" marR="1858" marT="18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7 Кодекса Российской Федерации об административных правонарушениях, за административные правонарушения в области охраны собственности, налагаемые мировыми судьями, комиссиями по делам несовершеннолетних и защите их прав (штрафы за мелкое хищение)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500,00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077288"/>
                  </a:ext>
                </a:extLst>
              </a:tr>
              <a:tr h="2938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838 1 16 01073 01 0027 140</a:t>
                      </a:r>
                    </a:p>
                  </a:txBody>
                  <a:tcPr marL="1858" marR="1858" marT="18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7 Кодекса Российской Федерации об административных правонарушениях, за административные правонарушения в области охраны собственности, налагаемые мировыми судьями, комиссиями по делам несовершеннолетних и защите их прав (штрафы за мелкое хищение)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16 760,00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21 130,86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126,08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113383"/>
                  </a:ext>
                </a:extLst>
              </a:tr>
              <a:tr h="2938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000 1 16 01074 01 0000 140</a:t>
                      </a:r>
                    </a:p>
                  </a:txBody>
                  <a:tcPr marL="1858" marR="1858" marT="18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7 Кодекса Российской Федерации об административных правонарушениях, за административные правонарушения в области охраны собственности, выявленные должносными лицами органов муниципального контроля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157 550,00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226 275,89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143,62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568269"/>
                  </a:ext>
                </a:extLst>
              </a:tr>
              <a:tr h="2715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002 1 16 01074 01 0000 140</a:t>
                      </a:r>
                    </a:p>
                  </a:txBody>
                  <a:tcPr marL="1858" marR="1858" marT="18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7 Кодекса Российской Федерации об административных правонарушениях, за административные правонарушения в области охраны собственности, выявленные должностными лицами органов муниципального контроля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18 000,00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18 775,89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104,31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618584"/>
                  </a:ext>
                </a:extLst>
              </a:tr>
              <a:tr h="2715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901 1 16 01074 01 0000 140</a:t>
                      </a:r>
                    </a:p>
                  </a:txBody>
                  <a:tcPr marL="1858" marR="1858" marT="18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7 Кодекса Российской Федерации об административных правонарушениях, за административные правонарушения в области охраны собственности, выявленные должностными лицами органов муниципального контроля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139 550,00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207 500,00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148,69</a:t>
                      </a:r>
                    </a:p>
                  </a:txBody>
                  <a:tcPr marL="1858" marR="1858" marT="1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801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533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 Городского округа Балашиха в сравнении с плановыми назначениями (руб.)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73C2DD7-432B-4873-8563-08B3FD397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167685"/>
              </p:ext>
            </p:extLst>
          </p:nvPr>
        </p:nvGraphicFramePr>
        <p:xfrm>
          <a:off x="179512" y="830998"/>
          <a:ext cx="8784977" cy="5853723"/>
        </p:xfrm>
        <a:graphic>
          <a:graphicData uri="http://schemas.openxmlformats.org/drawingml/2006/table">
            <a:tbl>
              <a:tblPr/>
              <a:tblGrid>
                <a:gridCol w="1512168">
                  <a:extLst>
                    <a:ext uri="{9D8B030D-6E8A-4147-A177-3AD203B41FA5}">
                      <a16:colId xmlns:a16="http://schemas.microsoft.com/office/drawing/2014/main" val="3561212562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20307204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187423207"/>
                    </a:ext>
                  </a:extLst>
                </a:gridCol>
                <a:gridCol w="974473">
                  <a:extLst>
                    <a:ext uri="{9D8B030D-6E8A-4147-A177-3AD203B41FA5}">
                      <a16:colId xmlns:a16="http://schemas.microsoft.com/office/drawing/2014/main" val="2736595806"/>
                    </a:ext>
                  </a:extLst>
                </a:gridCol>
                <a:gridCol w="897736">
                  <a:extLst>
                    <a:ext uri="{9D8B030D-6E8A-4147-A177-3AD203B41FA5}">
                      <a16:colId xmlns:a16="http://schemas.microsoft.com/office/drawing/2014/main" val="1364751282"/>
                    </a:ext>
                  </a:extLst>
                </a:gridCol>
              </a:tblGrid>
              <a:tr h="176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Коды 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Наименование 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Утвержденный бюджет  на 2023 год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Факт 2023 год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% исполнения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382878"/>
                  </a:ext>
                </a:extLst>
              </a:tr>
              <a:tr h="890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 dirty="0">
                          <a:effectLst/>
                          <a:latin typeface="Arial Cyr" panose="020B0604020202020204" pitchFamily="34" charset="0"/>
                        </a:rPr>
                        <a:t>1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2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3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4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5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34700"/>
                  </a:ext>
                </a:extLst>
              </a:tr>
              <a:tr h="2632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000 1 16 01080 01 0000 140</a:t>
                      </a:r>
                    </a:p>
                  </a:txBody>
                  <a:tcPr marL="2015" marR="2015" marT="20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8 Кодекса Российской Федерации об административных правонарушениях, за административные правонарушения в области охраны окружающей среды и природопользования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24 000,00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24 000,00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839958"/>
                  </a:ext>
                </a:extLst>
              </a:tr>
              <a:tr h="3504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000 1 16 01083 01 0000 140</a:t>
                      </a:r>
                    </a:p>
                  </a:txBody>
                  <a:tcPr marL="2015" marR="2015" marT="20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8  Кодекса Российской Федерации об административных правонарушениях, за административные правонарушения в области охраны окружающей среды и природопользования, налагаемые мировыми судьями, комиссиями по делам несовершеннолетних и защите их прав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4 000,00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4 000,00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663130"/>
                  </a:ext>
                </a:extLst>
              </a:tr>
              <a:tr h="401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838 1 16 01083 01 0037 140</a:t>
                      </a:r>
                    </a:p>
                  </a:txBody>
                  <a:tcPr marL="2015" marR="2015" marT="20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8 Кодекса Российской Федерации об административных правонарушениях, за административные правонарушения в области охраны окружающей среды и природопользования, налагаемые мировыми судьями, комиссиями по делам несовершеннолетних и защите их прав (</a:t>
                      </a:r>
                      <a:r>
                        <a:rPr lang="ru-RU" sz="600" b="0" i="1" u="none" strike="noStrike" dirty="0">
                          <a:effectLst/>
                          <a:latin typeface="Arial Cyr" panose="020B0604020202020204" pitchFamily="34" charset="0"/>
                        </a:rPr>
                        <a:t>штрафы за нарушение правил охоты, правил, </a:t>
                      </a:r>
                      <a:r>
                        <a:rPr lang="ru-RU" sz="600" b="0" i="1" u="none" strike="noStrike" dirty="0" err="1">
                          <a:effectLst/>
                          <a:latin typeface="Arial Cyr" panose="020B0604020202020204" pitchFamily="34" charset="0"/>
                        </a:rPr>
                        <a:t>реглпментирующих</a:t>
                      </a:r>
                      <a:r>
                        <a:rPr lang="ru-RU" sz="600" b="0" i="1" u="none" strike="noStrike" dirty="0">
                          <a:effectLst/>
                          <a:latin typeface="Arial Cyr" panose="020B0604020202020204" pitchFamily="34" charset="0"/>
                        </a:rPr>
                        <a:t> рыболовство и другие виды пользования объектами животного мира)</a:t>
                      </a:r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 </a:t>
                      </a:r>
                    </a:p>
                  </a:txBody>
                  <a:tcPr marL="2015" marR="2015" marT="2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4 000,00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4 000,00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991956"/>
                  </a:ext>
                </a:extLst>
              </a:tr>
              <a:tr h="3125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002 1 16 01084 01 0000 140</a:t>
                      </a:r>
                    </a:p>
                  </a:txBody>
                  <a:tcPr marL="2015" marR="2015" marT="20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1" u="none" strike="noStrike" dirty="0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8 Кодекса Российской Федерации об административных правонарушениях, за административные правонарушения в области охраны окружающей среды и природопользования, выявленные должностными лицами органов муниципального контроля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20 000,00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20 000,00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009888"/>
                  </a:ext>
                </a:extLst>
              </a:tr>
              <a:tr h="3629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000 1 16 01110 01 0000 140</a:t>
                      </a:r>
                    </a:p>
                  </a:txBody>
                  <a:tcPr marL="2015" marR="2015" marT="20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11 Кодекса Российской Федерации об административных правонарушениях, за административные правонарушения на транспорте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1 900,00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2 900,00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152,63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53576"/>
                  </a:ext>
                </a:extLst>
              </a:tr>
              <a:tr h="3873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000 1 16 01113 01 0000 140</a:t>
                      </a:r>
                    </a:p>
                  </a:txBody>
                  <a:tcPr marL="2015" marR="2015" marT="20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1" u="none" strike="noStrike" dirty="0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11  Кодекса Российской Федерации об административных правонарушениях, за административные правонарушения на транспорте, налагаемые мировыми судьями, комиссиями по делам несовершеннолетних и защите их прав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1 900,00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2 900,00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152,63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834325"/>
                  </a:ext>
                </a:extLst>
              </a:tr>
              <a:tr h="3568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838 1 16 01113 01 0017 140</a:t>
                      </a:r>
                    </a:p>
                  </a:txBody>
                  <a:tcPr marL="2015" marR="2015" marT="20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11 Кодекса Российской Федерации об административных правонарушениях, за административные правонарушения на транспорте, налагаемые мировыми судьями, комиссиями по делам несовершеннолетних и защите их прав (</a:t>
                      </a:r>
                      <a:r>
                        <a:rPr lang="ru-RU" sz="600" b="0" i="1" u="none" strike="noStrike" dirty="0">
                          <a:effectLst/>
                          <a:latin typeface="Arial Cyr" panose="020B0604020202020204" pitchFamily="34" charset="0"/>
                        </a:rPr>
                        <a:t>штрафы за нарушение правил поведения граждан на железнодорожном, воздушном или водном транспорте</a:t>
                      </a:r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1 000,00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11496"/>
                  </a:ext>
                </a:extLst>
              </a:tr>
              <a:tr h="31850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831 1 16 01113 01 9000 140</a:t>
                      </a:r>
                    </a:p>
                  </a:txBody>
                  <a:tcPr marL="2015" marR="2015" marT="20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11 Кодекса Российской Федерации об административных правонарушениях, за административные правонарушения на транспорте, налагаемые мировыми судьями, комиссиями по делам несовершеннолетних и защите их прав (иные штрафы)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1 900,00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1 900,00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098379"/>
                  </a:ext>
                </a:extLst>
              </a:tr>
              <a:tr h="4236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000 1 16 01130 01 0000 140</a:t>
                      </a:r>
                    </a:p>
                  </a:txBody>
                  <a:tcPr marL="2015" marR="2015" marT="20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13 Кодекса Российской Федерации об административных правонарушениях, за административные правонарушения в области связи и информации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52 000,00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01766"/>
                  </a:ext>
                </a:extLst>
              </a:tr>
              <a:tr h="4294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000 1 16 01133 01 0000 140</a:t>
                      </a:r>
                    </a:p>
                  </a:txBody>
                  <a:tcPr marL="2015" marR="2015" marT="20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13 Кодекса Российской Федерации об административных правонарушениях, за административные правонарушения в области связи и информации, налагаемые мировыми судьями, комиссиями по делам несовершеннолетних и защите их прав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52 000,00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54223"/>
                  </a:ext>
                </a:extLst>
              </a:tr>
              <a:tr h="3792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838 1 16 01133 01 9000 140</a:t>
                      </a:r>
                    </a:p>
                  </a:txBody>
                  <a:tcPr marL="2015" marR="2015" marT="20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13 Кодекса Российской Федерации об административных правонарушениях, за административные правонарушения в области связи и информации, налагаемые мировыми судьями, комиссиями по делам несовершеннолетних и защите их прав (иные штрафы)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52 000,00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877034"/>
                  </a:ext>
                </a:extLst>
              </a:tr>
              <a:tr h="2682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000 1 16 01140 01 0000 140</a:t>
                      </a:r>
                    </a:p>
                  </a:txBody>
                  <a:tcPr marL="2015" marR="2015" marT="20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14 Кодекса Российской Федерации об административных правонарушениях, за административные правонарушения в области предпринимательской деятельности и деятельности саморегулируемых организаций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187 669,74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719922"/>
                  </a:ext>
                </a:extLst>
              </a:tr>
              <a:tr h="3568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000 1 16 01143 01 0000 140</a:t>
                      </a:r>
                    </a:p>
                  </a:txBody>
                  <a:tcPr marL="2015" marR="2015" marT="20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14  Кодекса Российской Федерации об административных правонарушениях, за административные правонарушения в области предпринимательской деятельности и деятельности саморегулируемых организаций, налагаемые мировыми судьями, комиссиями по делам несовершеннолетних и защите их прав 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187 669,74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65487"/>
                  </a:ext>
                </a:extLst>
              </a:tr>
              <a:tr h="4453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838 1 16 01143 01 0002 140</a:t>
                      </a:r>
                    </a:p>
                  </a:txBody>
                  <a:tcPr marL="2015" marR="2015" marT="20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14 Кодекса Российской Федерации об административных правонарушениях, за административные правонарушения в области предпринимательской деятельности и деятельности саморегулируемых организаций, налагаемые мировыми судьями, комиссиями по делам несовершеннолетних и защите их прав (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штрафы за незаконную продажу товаров (иных вещей), свободная реализация которых запрещена или ограничена</a:t>
                      </a:r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750,00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863812"/>
                  </a:ext>
                </a:extLst>
              </a:tr>
              <a:tr h="4453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838 1 16 01143 01 0016 140</a:t>
                      </a:r>
                    </a:p>
                  </a:txBody>
                  <a:tcPr marL="2015" marR="2015" marT="20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14 Кодекса Российской Федерации об административных правонарушениях, за административные правонарушения в области предпринимательской деятельности и деятельности саморегулируемых организаций, налагаемые мировыми судьями, комиссиями по делам несовершеннолетних и защите их прав (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штрафы за нарушение правил продажи этилового спирта, алкогольной и спиртосодержащей продукции</a:t>
                      </a:r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17 500,00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015" marR="2015" marT="2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386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33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 Городского округа Балашиха в сравнении с плановыми назначениями (руб.)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9008DA4-025C-48A1-A590-50DAE08CA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582285"/>
              </p:ext>
            </p:extLst>
          </p:nvPr>
        </p:nvGraphicFramePr>
        <p:xfrm>
          <a:off x="215516" y="858384"/>
          <a:ext cx="8712968" cy="5806000"/>
        </p:xfrm>
        <a:graphic>
          <a:graphicData uri="http://schemas.openxmlformats.org/drawingml/2006/table">
            <a:tbl>
              <a:tblPr/>
              <a:tblGrid>
                <a:gridCol w="1256765">
                  <a:extLst>
                    <a:ext uri="{9D8B030D-6E8A-4147-A177-3AD203B41FA5}">
                      <a16:colId xmlns:a16="http://schemas.microsoft.com/office/drawing/2014/main" val="2546223849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val="265270382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25104125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854491719"/>
                    </a:ext>
                  </a:extLst>
                </a:gridCol>
                <a:gridCol w="759459">
                  <a:extLst>
                    <a:ext uri="{9D8B030D-6E8A-4147-A177-3AD203B41FA5}">
                      <a16:colId xmlns:a16="http://schemas.microsoft.com/office/drawing/2014/main" val="2097824927"/>
                    </a:ext>
                  </a:extLst>
                </a:gridCol>
              </a:tblGrid>
              <a:tr h="1541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Коды 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Наименование 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Утвержденный бюджет  на 2023 год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Факт 2023 год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% исполнения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562872"/>
                  </a:ext>
                </a:extLst>
              </a:tr>
              <a:tr h="777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 dirty="0">
                          <a:effectLst/>
                          <a:latin typeface="Arial Cyr" panose="020B0604020202020204" pitchFamily="34" charset="0"/>
                        </a:rPr>
                        <a:t>1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2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3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4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5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53368"/>
                  </a:ext>
                </a:extLst>
              </a:tr>
              <a:tr h="3069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838 1 16 01143 01 0171 140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14 Кодекса Российской Федерации об административных правонарушениях, за административные правонарушения в области предпринимательской деятельности и деятельности саморегулируемых организаций, налагаемые мировыми судьями, комиссиями по делам несовершеннолетних и защите их прав (</a:t>
                      </a:r>
                      <a:r>
                        <a:rPr lang="ru-RU" sz="600" b="0" i="1" u="none" strike="noStrike" dirty="0">
                          <a:effectLst/>
                          <a:latin typeface="Arial Cyr" panose="020B0604020202020204" pitchFamily="34" charset="0"/>
                        </a:rPr>
                        <a:t>штрафы за незаконную розничную продажу алкогольной и спиртосодержащей пищевой продукции физическими лицами</a:t>
                      </a:r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15 000,00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436211"/>
                  </a:ext>
                </a:extLst>
              </a:tr>
              <a:tr h="2419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838 1 16 01143 01 9000 140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14 Кодекса Российской Федерации об административных правонарушениях, за административные правонарушения в области предпринимательской деятельности и деятельности саморегулируемых организаций, налагаемые мировыми судьями, комиссиями по делам несовершеннолетних и защите их прав (</a:t>
                      </a:r>
                      <a:r>
                        <a:rPr lang="ru-RU" sz="600" b="0" i="1" u="none" strike="noStrike" dirty="0">
                          <a:effectLst/>
                          <a:latin typeface="Arial Cyr" panose="020B0604020202020204" pitchFamily="34" charset="0"/>
                        </a:rPr>
                        <a:t>иные штрафы</a:t>
                      </a:r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154 419,74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277752"/>
                  </a:ext>
                </a:extLst>
              </a:tr>
              <a:tr h="2305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000 1 16 01150 01 0000 140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15 Кодекса Российской Федерации об административных правонарушениях, за административные правонарушения в области финансов, налогов и сборов, страхования, рынка ценных бумаг 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390 000,00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674 680,07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172,99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630185"/>
                  </a:ext>
                </a:extLst>
              </a:tr>
              <a:tr h="3069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000 1 16 01153 01 0000 140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1" u="none" strike="noStrike" dirty="0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15  Кодекса Российской Федерации об административных правонарушениях, за административные правонарушения в области финансов, налогов и сборов, страхования, рынка ценных бумаг (за исключением штрафов, указанных в пункте 6 статьи 46 Бюджетного кодекса Российской Федерации), налагаемые мировыми судьями, комиссиями по делам несовершеннолетних и защите их прав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110 000,00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369 000,00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335,45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186732"/>
                  </a:ext>
                </a:extLst>
              </a:tr>
              <a:tr h="3833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838 1 16 01153 01 0005 140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15 Кодекса Российской Федерации об административных правонарушениях, за административные правонарушения в области финансов, налогов и сборов, страхования, рынка ценных бумаг (за исключением штрафов, указанных в пункте 6 статьи 46 Бюджетного кодекса Российской Федерации), налагаемые мировыми судьями, комиссиями по делам несовершеннолетних и защите их прав (</a:t>
                      </a:r>
                      <a:r>
                        <a:rPr lang="ru-RU" sz="600" b="0" i="1" u="none" strike="noStrike" dirty="0">
                          <a:effectLst/>
                          <a:latin typeface="Arial Cyr" panose="020B0604020202020204" pitchFamily="34" charset="0"/>
                        </a:rPr>
                        <a:t>штрафы за нарушение сроков представления налоговой декларации (расчета по страховым взносам</a:t>
                      </a:r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150,00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581586"/>
                  </a:ext>
                </a:extLst>
              </a:tr>
              <a:tr h="3833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838 1 16 01153 01 0006 140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15 Кодекса Российской Федерации об административных правонарушениях, за административные правонарушения в области финансов, налогов и сборов, страхования, рынка ценных бумаг (за исключением штрафов, указанных в пункте 6 статьи 46 Бюджетного кодекса Российской Федерации), налагаемые мировыми судьями, комиссиями по делам несовершеннолетних и защите их прав (</a:t>
                      </a:r>
                      <a:r>
                        <a:rPr lang="ru-RU" sz="600" b="0" i="1" u="none" strike="noStrike" dirty="0">
                          <a:effectLst/>
                          <a:latin typeface="Arial Cyr" panose="020B0604020202020204" pitchFamily="34" charset="0"/>
                        </a:rPr>
                        <a:t>штрафы за непредставление (несообщение) сведений, необходимых для осуществления налогового контроля</a:t>
                      </a:r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600,00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806778"/>
                  </a:ext>
                </a:extLst>
              </a:tr>
              <a:tr h="5361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838 1 16 01153 01 0012 140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15 Кодекса Российской Федерации об административных правонарушениях, за административные правонарушения в области финансов, налогов и сборов, страхования, рынка ценных бумаг (за исключением штрафов, указанных в пункте 6 статьи 46 Бюджетного кодекса Российской Федерации), налагаемые мировыми судьями, комиссиями по делам несовершеннолетних и защите их прав (</a:t>
                      </a:r>
                      <a:r>
                        <a:rPr lang="ru-RU" sz="600" b="0" i="1" u="none" strike="noStrike" dirty="0">
                          <a:effectLst/>
                          <a:latin typeface="Arial Cyr" panose="020B0604020202020204" pitchFamily="34" charset="0"/>
                        </a:rPr>
                        <a:t>штрафы за производство или продажу товаров и продукции, в отношении которых установлены требования по маркировке и (или) нанесению информации, без соответствующей маркировки и (или) информации, а также с нарушением установленного порядка нанесения такой маркировки и (или) информации</a:t>
                      </a:r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7 500,00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915716"/>
                  </a:ext>
                </a:extLst>
              </a:tr>
              <a:tr h="3069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838 1 16 01153 01 9000 140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15 Кодекса Российской Федерации об административных правонарушениях, за административные правонарушения в области финансов, налогов и сборов, страхования, рынка ценных бумаг (за исключением штрафов, указанных в пункте 6 статьи 46 Бюджетного кодекса Российской Федерации), налагаемые мировыми судьями, комиссиями по делам несовершеннолетних и защите их прав (</a:t>
                      </a:r>
                      <a:r>
                        <a:rPr lang="ru-RU" sz="600" b="0" i="1" u="none" strike="noStrike" dirty="0">
                          <a:effectLst/>
                          <a:latin typeface="Arial Cyr" panose="020B0604020202020204" pitchFamily="34" charset="0"/>
                        </a:rPr>
                        <a:t>иные штрафы</a:t>
                      </a:r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) 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110 000,00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360 750,00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327,95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655301"/>
                  </a:ext>
                </a:extLst>
              </a:tr>
              <a:tr h="6125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901 1 16 01157 01 0000 140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15 Кодекса Российской Федерации об административных правонарушениях, за административные правонарушения в области финансов, связанные с нецелевым использованием бюджетных средств, невозвратом либо несвоевременным возвратом бюджетного кредита, </a:t>
                      </a:r>
                      <a:r>
                        <a:rPr lang="ru-RU" sz="600" b="1" i="0" u="none" strike="noStrike" dirty="0" err="1">
                          <a:effectLst/>
                          <a:latin typeface="Arial Cyr" panose="020B0604020202020204" pitchFamily="34" charset="0"/>
                        </a:rPr>
                        <a:t>неперечислением</a:t>
                      </a:r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 либо несвоевременным перечислением платы за пользование бюджетным кредитом, нарушением условий предоставления бюджетного кредита, нарушением порядка и (или) условий предоставления (расходования) межбюджетных трансфертов, нарушением условий предоставления бюджетных инвестиций, субсидий юридическим лицам, индивидуальным предпринимателям и физическим лицам, подлежащие зачислению в бюджет муниципального образования 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280 000,00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305 680,07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109,17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437574"/>
                  </a:ext>
                </a:extLst>
              </a:tr>
              <a:tr h="2002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000 1 16 01170 01 0000 140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17 Кодекса Российской Федерации об административных правонарушениях, за административные правонарушения, посягающие на институты государственной власти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6 072,94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334380"/>
                  </a:ext>
                </a:extLst>
              </a:tr>
              <a:tr h="2419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000 1 16 01173 01 0000 140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17 Кодекса Российской Федерации об административных правонарушениях, за административные правонарушения, посягающие на институты государственной власти, налагаемые мировыми судьями, комиссиями по делам несовершеннолетних и защите их прав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6 072,94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093073"/>
                  </a:ext>
                </a:extLst>
              </a:tr>
              <a:tr h="3833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838 1 16 01173 01 0007 140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17 Кодекса Российской Федерации об административных правонарушениях, за административные правонарушения, посягающие на институты государственной власти, налагаемые мировыми судьями, комиссиями по делам несовершеннолетних и защите их прав (штрафы за невыполнение законных требований прокурора, следователя, дознавателя или должностного лица, осуществляющего производство по делу об административном правонарушении)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4 072,94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826081"/>
                  </a:ext>
                </a:extLst>
              </a:tr>
              <a:tr h="2305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838 1 16 01173 01 9000 140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17 Кодекса Российской Федерации об административных правонарушениях, за административные правонарушения, посягающие на институты государственной власти, налагаемые мировыми судьями, комиссиями по делам несовершеннолетних и защите их прав (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иные штрафы</a:t>
                      </a:r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2 000,00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752406"/>
                  </a:ext>
                </a:extLst>
              </a:tr>
              <a:tr h="3069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000 1 16 01180 01 0000 140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18 Кодекса Российской Федерации об административных правонарушениях, за административные правонарушения в области защиты Государственной границы Российской Федерации и обеспечения режима пребывания иностранных граждан или лиц без гражданства на территории Российской Федерации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7 500,00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10 000,00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133,33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749449"/>
                  </a:ext>
                </a:extLst>
              </a:tr>
              <a:tr h="3069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831 1 16 01183 01 0000 140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18 Кодекса Российской Федерации об административных правонарушениях, за административные правонарушения в области защиты государственной границы Российской Федерации и обеспечения режима пребывания иностранных граждан или лиц без гражданства на территории Российской Федерации, налагаемые мировыми судьями, комиссиями по делам несовершеннолетних и защите их прав 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7 500,00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10 000,00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133,33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747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661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-73123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 Городского округа Балашиха в сравнении с плановыми назначениями (руб.)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0054AA9-E2D8-4D69-B2D9-8FD15127A9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369118"/>
              </p:ext>
            </p:extLst>
          </p:nvPr>
        </p:nvGraphicFramePr>
        <p:xfrm>
          <a:off x="319061" y="723691"/>
          <a:ext cx="8712968" cy="6127366"/>
        </p:xfrm>
        <a:graphic>
          <a:graphicData uri="http://schemas.openxmlformats.org/drawingml/2006/table">
            <a:tbl>
              <a:tblPr/>
              <a:tblGrid>
                <a:gridCol w="1152128">
                  <a:extLst>
                    <a:ext uri="{9D8B030D-6E8A-4147-A177-3AD203B41FA5}">
                      <a16:colId xmlns:a16="http://schemas.microsoft.com/office/drawing/2014/main" val="383058313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578676956"/>
                    </a:ext>
                  </a:extLst>
                </a:gridCol>
                <a:gridCol w="887433">
                  <a:extLst>
                    <a:ext uri="{9D8B030D-6E8A-4147-A177-3AD203B41FA5}">
                      <a16:colId xmlns:a16="http://schemas.microsoft.com/office/drawing/2014/main" val="3283464608"/>
                    </a:ext>
                  </a:extLst>
                </a:gridCol>
                <a:gridCol w="1246525">
                  <a:extLst>
                    <a:ext uri="{9D8B030D-6E8A-4147-A177-3AD203B41FA5}">
                      <a16:colId xmlns:a16="http://schemas.microsoft.com/office/drawing/2014/main" val="3760552277"/>
                    </a:ext>
                  </a:extLst>
                </a:gridCol>
                <a:gridCol w="890378">
                  <a:extLst>
                    <a:ext uri="{9D8B030D-6E8A-4147-A177-3AD203B41FA5}">
                      <a16:colId xmlns:a16="http://schemas.microsoft.com/office/drawing/2014/main" val="3494693931"/>
                    </a:ext>
                  </a:extLst>
                </a:gridCol>
              </a:tblGrid>
              <a:tr h="1486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Коды </a:t>
                      </a:r>
                    </a:p>
                  </a:txBody>
                  <a:tcPr marL="1731" marR="1731" marT="1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Наименование </a:t>
                      </a:r>
                    </a:p>
                  </a:txBody>
                  <a:tcPr marL="1731" marR="1731" marT="1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Утвержденный бюджет  на 2023 год</a:t>
                      </a:r>
                    </a:p>
                  </a:txBody>
                  <a:tcPr marL="1731" marR="1731" marT="1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Факт 2023 год</a:t>
                      </a:r>
                    </a:p>
                  </a:txBody>
                  <a:tcPr marL="1731" marR="1731" marT="1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% исполнения</a:t>
                      </a:r>
                    </a:p>
                  </a:txBody>
                  <a:tcPr marL="1731" marR="1731" marT="1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790039"/>
                  </a:ext>
                </a:extLst>
              </a:tr>
              <a:tr h="75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1</a:t>
                      </a:r>
                    </a:p>
                  </a:txBody>
                  <a:tcPr marL="1731" marR="1731" marT="1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2</a:t>
                      </a:r>
                    </a:p>
                  </a:txBody>
                  <a:tcPr marL="1731" marR="1731" marT="1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3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4</a:t>
                      </a:r>
                    </a:p>
                  </a:txBody>
                  <a:tcPr marL="1731" marR="1731" marT="1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5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022391"/>
                  </a:ext>
                </a:extLst>
              </a:tr>
              <a:tr h="1614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000 1 16 01190 01 0000 140</a:t>
                      </a:r>
                    </a:p>
                  </a:txBody>
                  <a:tcPr marL="1731" marR="1731" marT="1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19 Кодекса Российской Федерации об административных правонарушениях, за административные правонарушения против порядка управления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978 500,00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988 685,24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101,04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769147"/>
                  </a:ext>
                </a:extLst>
              </a:tr>
              <a:tr h="2252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000 1 16 01193 01 0000 140</a:t>
                      </a:r>
                    </a:p>
                  </a:txBody>
                  <a:tcPr marL="1731" marR="1731" marT="1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19  Кодекса Российской Федерации об административных правонарушениях, за административные правонарушения против порядка управления, налагаемые мировыми судьями, комиссиями по делам несовершеннолетних и защите их прав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978 500,00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988 685,24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101,04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181869"/>
                  </a:ext>
                </a:extLst>
              </a:tr>
              <a:tr h="5166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838 1 16 01193 01 0005 140</a:t>
                      </a:r>
                    </a:p>
                  </a:txBody>
                  <a:tcPr marL="1731" marR="1731" marT="1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19 Кодекса Российской Федерации об административных правонарушениях, за административные правонарушения против порядка управления, налагаемые мировыми судьями, комиссиями по делам несовершеннолетних и защите их прав (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штрафы за невыполнение в срок законного предписания (постановления, представления, решения) органа (должностного лица), осуществляющего государственный надзор (контроль), организации, уполномоченной в соответствии с федеральными законами на осуществление государственного надзора (должностного лица), органа (должностного лица), осуществляющего муниципальный контроль</a:t>
                      </a:r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)  </a:t>
                      </a:r>
                    </a:p>
                  </a:txBody>
                  <a:tcPr marL="1731" marR="1731" marT="1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442 000,00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442 783,81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100,18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968166"/>
                  </a:ext>
                </a:extLst>
              </a:tr>
              <a:tr h="2252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838 1 16 01193 01 0007 140</a:t>
                      </a:r>
                    </a:p>
                  </a:txBody>
                  <a:tcPr marL="1731" marR="1731" marT="1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19 Кодекса Российской Федерации об административных правонарушениях, за административные правонарушения против порядка управления, налагаемые мировыми судьями, комиссиями по делам несовершеннолетних и защите их прав (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штрафы за непредставление сведений (информации</a:t>
                      </a:r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1731" marR="1731" marT="1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1 500,00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703095"/>
                  </a:ext>
                </a:extLst>
              </a:tr>
              <a:tr h="3694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838 1 16 01193 01 0012 140</a:t>
                      </a:r>
                    </a:p>
                  </a:txBody>
                  <a:tcPr marL="1731" marR="1731" marT="1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19 Кодекса Российской Федерации об административных правонарушениях, за административные правонарушения против порядка управления, налагаемые мировыми судьями, комиссиями по делам несовершеннолетних и защите их прав (</a:t>
                      </a:r>
                      <a:r>
                        <a:rPr lang="ru-RU" sz="600" b="0" i="1" u="none" strike="noStrike" dirty="0">
                          <a:effectLst/>
                          <a:latin typeface="Arial Cyr" panose="020B0604020202020204" pitchFamily="34" charset="0"/>
                        </a:rPr>
                        <a:t>штрафы за передачу либо попытку передачи запрещенных предметов лицам, содержащимся в учреждениях уголовно-исполнительной системы или изоляторах временного содержания</a:t>
                      </a:r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1731" marR="1731" marT="1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3 000,00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163794"/>
                  </a:ext>
                </a:extLst>
              </a:tr>
              <a:tr h="2958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838 1 16 01193 01 0013 140</a:t>
                      </a:r>
                    </a:p>
                  </a:txBody>
                  <a:tcPr marL="1731" marR="1731" marT="1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19 Кодекса Российской Федерации об административных правонарушениях, за административные правонарушения против порядка управления, налагаемые мировыми судьями, комиссиями по делам несовершеннолетних и защите их прав (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штрафы за заведомо ложный вызов специализированных служб</a:t>
                      </a:r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1731" marR="1731" marT="1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1,43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881734"/>
                  </a:ext>
                </a:extLst>
              </a:tr>
              <a:tr h="3694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838 1 16 01193 01 0029 140</a:t>
                      </a:r>
                    </a:p>
                  </a:txBody>
                  <a:tcPr marL="1731" marR="1731" marT="1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19 Кодекса Российской Федерации об административных правонарушениях, за административные правонарушения против порядка управления, налагаемые мировыми судьями, комиссиями по делам несовершеннолетних и защите их прав (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штрафы за незаконное привлечение к трудовой деятельности либо к выполнению работ или оказанию услуг государственного или муниципального служащего либо бывшего государственного или муниципального служащего) </a:t>
                      </a:r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  </a:t>
                      </a:r>
                    </a:p>
                  </a:txBody>
                  <a:tcPr marL="1731" marR="1731" marT="1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530 000,00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530 000,00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465021"/>
                  </a:ext>
                </a:extLst>
              </a:tr>
              <a:tr h="2296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831 1 16 01193 01 9000 140</a:t>
                      </a:r>
                    </a:p>
                  </a:txBody>
                  <a:tcPr marL="1731" marR="1731" marT="1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19 Кодекса Российской Федерации об административных правонарушениях, за административные правонарушения против порядка управления, налагаемые мировыми судьями, комиссиями по делам несовершеннолетних и защите их прав (иные штрафы)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6 500,00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7 650,00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117,69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311213"/>
                  </a:ext>
                </a:extLst>
              </a:tr>
              <a:tr h="3054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838 1 16 01193 01 9000 140</a:t>
                      </a:r>
                    </a:p>
                  </a:txBody>
                  <a:tcPr marL="1731" marR="1731" marT="1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19 Кодекса Российской Федерации об административных правонарушениях, за административные правонарушения против порядка управления, налагаемые мировыми судьями, комиссиями по делам несовершеннолетних и защите их прав (иные штрафы)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3 750,00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903465"/>
                  </a:ext>
                </a:extLst>
              </a:tr>
              <a:tr h="3095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000 1 16 01200 01 0000 140</a:t>
                      </a:r>
                    </a:p>
                  </a:txBody>
                  <a:tcPr marL="1731" marR="1731" marT="1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20 Кодекса Российской Федерации об административных правонарушениях, за административные нарушения, посягающие на общественный порядок и общественную безопасность 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7 098 200,00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8 438 142,14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118,88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739347"/>
                  </a:ext>
                </a:extLst>
              </a:tr>
              <a:tr h="2958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000 1 16 01203 01 0000 140</a:t>
                      </a:r>
                    </a:p>
                  </a:txBody>
                  <a:tcPr marL="1731" marR="1731" marT="1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20 Кодекса Российской Федерации об административных правонарушениях, за административные правонарушения, посягающие на общественный порядок и общественную безопасность, налагаемые мировыми судьями, комиссиями по делам несовершеннолетних и защите их прав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7 098 200,00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8 438 142,14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118,88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437240"/>
                  </a:ext>
                </a:extLst>
              </a:tr>
              <a:tr h="2958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838 1 16 01203 01 0007 140</a:t>
                      </a:r>
                    </a:p>
                  </a:txBody>
                  <a:tcPr marL="1731" marR="1731" marT="1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20 Кодекса Российской Федерации об административных правонарушениях, за административные правонарушения, посягающие на общественный порядок и общественную безопасность, налагаемые мировыми судьями, комиссиями по делам несовершеннолетних и защите их прав (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штрафы за невыполнение требований и мероприятий в области гражданской обороны</a:t>
                      </a:r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30 001,13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32927"/>
                  </a:ext>
                </a:extLst>
              </a:tr>
              <a:tr h="6639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838 1 16 01203 01 0008 140</a:t>
                      </a:r>
                    </a:p>
                  </a:txBody>
                  <a:tcPr marL="1731" marR="1731" marT="1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20 Кодекса Российской Федерации об административных правонарушениях, за административные правонарушения, посягающие на общественный порядок и общественную безопасность, налагаемые мировыми судьями, комиссиями по делам несовершеннолетних и защите их прав (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штрафы за нарушение правил производства, приобретения, продажи, передачи, хранения, перевозки, ношения, коллекционирования, экспонирования, уничтожения или учета оружия и патронов к нему, а также нарушение правил производства, продажи, хранения, уничтожения или учета взрывчатых веществ и взрывных устройств, пиротехнических изделий, порядка выдачи свидетельства о прохождении подготовки и проверки знания правил безопасного обращения с оружием и наличия навыков безопасного обращения с оружием или медицинских заключений об отсутствии противопоказаний к владению оружием</a:t>
                      </a:r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1 000,00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829870"/>
                  </a:ext>
                </a:extLst>
              </a:tr>
              <a:tr h="2958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838 1 16 01203 01 0010 140</a:t>
                      </a:r>
                    </a:p>
                  </a:txBody>
                  <a:tcPr marL="1731" marR="1731" marT="1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20 Кодекса Российской Федерации об административных правонарушениях, за административные правонарушения, посягающие на общественный порядок и общественную безопасность, налагаемые мировыми судьями, комиссиями по делам несовершеннолетних и защите их прав (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штрафы за незаконные изготовление, продажу или передачу пневматического оружия</a:t>
                      </a:r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6 000,00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069597"/>
                  </a:ext>
                </a:extLst>
              </a:tr>
              <a:tr h="2958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831 1 16 01203 01 0021 140</a:t>
                      </a:r>
                    </a:p>
                  </a:txBody>
                  <a:tcPr marL="1731" marR="1731" marT="17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20 Кодекса Российской Федерации об административных правонарушениях, за административные правонарушения посягающие на общественный порядок и общественную безопасность, налагаемые мировыми судьями, комиссиями по делам несовершеннолетних и защите их прав (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штрафы за появление в общественных местах в состоянии опьянения</a:t>
                      </a:r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30 000,00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34 390,42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114,63</a:t>
                      </a:r>
                    </a:p>
                  </a:txBody>
                  <a:tcPr marL="1731" marR="1731" marT="1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702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950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 Городского округа Балашиха в сравнении с плановыми назначениями (руб.)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D15E826-4225-4762-B222-51F2F0006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588322"/>
              </p:ext>
            </p:extLst>
          </p:nvPr>
        </p:nvGraphicFramePr>
        <p:xfrm>
          <a:off x="107504" y="830996"/>
          <a:ext cx="8928991" cy="5970400"/>
        </p:xfrm>
        <a:graphic>
          <a:graphicData uri="http://schemas.openxmlformats.org/drawingml/2006/table">
            <a:tbl>
              <a:tblPr/>
              <a:tblGrid>
                <a:gridCol w="1968288">
                  <a:extLst>
                    <a:ext uri="{9D8B030D-6E8A-4147-A177-3AD203B41FA5}">
                      <a16:colId xmlns:a16="http://schemas.microsoft.com/office/drawing/2014/main" val="4223786863"/>
                    </a:ext>
                  </a:extLst>
                </a:gridCol>
                <a:gridCol w="3493383">
                  <a:extLst>
                    <a:ext uri="{9D8B030D-6E8A-4147-A177-3AD203B41FA5}">
                      <a16:colId xmlns:a16="http://schemas.microsoft.com/office/drawing/2014/main" val="3008855398"/>
                    </a:ext>
                  </a:extLst>
                </a:gridCol>
                <a:gridCol w="1277434">
                  <a:extLst>
                    <a:ext uri="{9D8B030D-6E8A-4147-A177-3AD203B41FA5}">
                      <a16:colId xmlns:a16="http://schemas.microsoft.com/office/drawing/2014/main" val="187488052"/>
                    </a:ext>
                  </a:extLst>
                </a:gridCol>
                <a:gridCol w="1277434">
                  <a:extLst>
                    <a:ext uri="{9D8B030D-6E8A-4147-A177-3AD203B41FA5}">
                      <a16:colId xmlns:a16="http://schemas.microsoft.com/office/drawing/2014/main" val="1905714292"/>
                    </a:ext>
                  </a:extLst>
                </a:gridCol>
                <a:gridCol w="912452">
                  <a:extLst>
                    <a:ext uri="{9D8B030D-6E8A-4147-A177-3AD203B41FA5}">
                      <a16:colId xmlns:a16="http://schemas.microsoft.com/office/drawing/2014/main" val="2292704149"/>
                    </a:ext>
                  </a:extLst>
                </a:gridCol>
              </a:tblGrid>
              <a:tr h="1864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Коды </a:t>
                      </a:r>
                    </a:p>
                  </a:txBody>
                  <a:tcPr marL="2384" marR="2384" marT="2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Наименование </a:t>
                      </a:r>
                    </a:p>
                  </a:txBody>
                  <a:tcPr marL="2384" marR="2384" marT="2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Утвержденный бюджет  на 2023 год</a:t>
                      </a:r>
                    </a:p>
                  </a:txBody>
                  <a:tcPr marL="2384" marR="2384" marT="2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Факт 2023 год</a:t>
                      </a:r>
                    </a:p>
                  </a:txBody>
                  <a:tcPr marL="2384" marR="2384" marT="2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% исполнения</a:t>
                      </a:r>
                    </a:p>
                  </a:txBody>
                  <a:tcPr marL="2384" marR="2384" marT="2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509534"/>
                  </a:ext>
                </a:extLst>
              </a:tr>
              <a:tr h="51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1</a:t>
                      </a:r>
                    </a:p>
                  </a:txBody>
                  <a:tcPr marL="2384" marR="2384" marT="2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2</a:t>
                      </a:r>
                    </a:p>
                  </a:txBody>
                  <a:tcPr marL="2384" marR="2384" marT="2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3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4</a:t>
                      </a:r>
                    </a:p>
                  </a:txBody>
                  <a:tcPr marL="2384" marR="2384" marT="23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5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910846"/>
                  </a:ext>
                </a:extLst>
              </a:tr>
              <a:tr h="4430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831 1 16 01203 01 9000 140</a:t>
                      </a:r>
                    </a:p>
                  </a:txBody>
                  <a:tcPr marL="2384" marR="2384" marT="23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20 Кодекса Российской Федерации об административных правонарушениях, за административные нарушения, посягающие на общественный порядок и общественную безопасность, налагаемые мировыми судьями, комиссиями по делам несовершеннолетних и защите их прав </a:t>
                      </a:r>
                      <a:r>
                        <a:rPr lang="ru-RU" sz="600" b="0" i="1" u="none" strike="noStrike" dirty="0">
                          <a:effectLst/>
                          <a:latin typeface="Arial Cyr" panose="020B0604020202020204" pitchFamily="34" charset="0"/>
                        </a:rPr>
                        <a:t>(иные штрафы</a:t>
                      </a:r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16 000,00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18 760,22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117,25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771871"/>
                  </a:ext>
                </a:extLst>
              </a:tr>
              <a:tr h="4430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838 1 16 01203 01 9000 140</a:t>
                      </a:r>
                    </a:p>
                  </a:txBody>
                  <a:tcPr marL="2384" marR="2384" marT="23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Главой 20 Кодекса Российской Федерации об административных правонарушениях, за административные нарушения, посягающие на общественный порядок и общественную безопасность, налагаемые мировыми судьями, комиссиями по делам несовершеннолетних и защите их прав </a:t>
                      </a:r>
                      <a:r>
                        <a:rPr lang="ru-RU" sz="600" b="0" i="1" u="none" strike="noStrike" dirty="0">
                          <a:effectLst/>
                          <a:latin typeface="Arial Cyr" panose="020B0604020202020204" pitchFamily="34" charset="0"/>
                        </a:rPr>
                        <a:t>(иные штрафы</a:t>
                      </a:r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7 052 200,00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8 347 990,37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118,37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978063"/>
                  </a:ext>
                </a:extLst>
              </a:tr>
              <a:tr h="1679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000 1 16 02000 02 0000 140</a:t>
                      </a:r>
                    </a:p>
                  </a:txBody>
                  <a:tcPr marL="2384" marR="2384" marT="23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законами субъектов Российской Федерации об административных правонарушениях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2 632 350,00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2 807 320,70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106,65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107115"/>
                  </a:ext>
                </a:extLst>
              </a:tr>
              <a:tr h="2229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816 1 16 02020 02 0000 140</a:t>
                      </a:r>
                    </a:p>
                  </a:txBody>
                  <a:tcPr marL="2384" marR="2384" marT="23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Административные штрафы, установленные законами субъектов Российской Федерации об административных правонарушениях, за нарушение муниципальных правовых актов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2 632 350,00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2 807 320,70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106,65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852913"/>
                  </a:ext>
                </a:extLst>
              </a:tr>
              <a:tr h="5531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000 1 16 07000 00 0000 140</a:t>
                      </a:r>
                    </a:p>
                  </a:txBody>
                  <a:tcPr marL="2384" marR="2384" marT="23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Штрафы, неустойки, пени, уплаченные в соответствии с законом или договором в случае неисполнения или ненадлежащего исполнения обязательств перед государственным (муниципальным) органом, органом управления государственным внебюджетным фондом, казенным учреждением, Центральным банком Российской Федерации, иной организацией, действующей от имени Российской Федерации 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5 247 040,00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11 655 002,19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222,13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334711"/>
                  </a:ext>
                </a:extLst>
              </a:tr>
              <a:tr h="4433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000 1 16 07010 00 0000 140</a:t>
                      </a:r>
                    </a:p>
                  </a:txBody>
                  <a:tcPr marL="2384" marR="2384" marT="23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Штрафы, неустойки, пени, уплаченные в случае просрочки исполнения поставщиком (подрядчиком, исполнителем) обязательств, предусмотренных государственным (муниципальным) контрактом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5 247 040,00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11 573 394,07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220,57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497932"/>
                  </a:ext>
                </a:extLst>
              </a:tr>
              <a:tr h="3330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002 1 16 07010 04 0000 140</a:t>
                      </a:r>
                    </a:p>
                  </a:txBody>
                  <a:tcPr marL="2384" marR="2384" marT="23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Штрафы, неустойки, пени, уплаченные в случае просрочки исполнения поставщиком (подрядчиком, исполнителем) обязательств, предусмотренных муниципальным контрактом, заключенным муниципальным органом, казенным учреждением городского округа 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8 500,00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49 890,45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586,95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478876"/>
                  </a:ext>
                </a:extLst>
              </a:tr>
              <a:tr h="3645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901 1 16 07010 04 0000 140</a:t>
                      </a:r>
                    </a:p>
                  </a:txBody>
                  <a:tcPr marL="2384" marR="2384" marT="23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Штрафы, неустойки, пени, уплаченные в случае просрочки исполнения поставщиком (подрядчиком, исполнителем) обязательств, предусмотренных муниципальным контрактом, заключенным муниципальным органом, казенным учреждением городского округа 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4 247 540,00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9 729 314,83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229,06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191975"/>
                  </a:ext>
                </a:extLst>
              </a:tr>
              <a:tr h="4849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902 1 16 07010 04 0000 140</a:t>
                      </a:r>
                    </a:p>
                  </a:txBody>
                  <a:tcPr marL="2384" marR="2384" marT="23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Штрафы, неустойки, пени, уплаченные в случае просрочки исполнения поставщиком (подрядчиком, исполнителем) обязательств, предусмотренных муниципальным контрактом, заключенным муниципальным органом, казенным учреждением городского округа 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1 000,00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6 370,00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637,00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568940"/>
                  </a:ext>
                </a:extLst>
              </a:tr>
              <a:tr h="4914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903 1 16 07010 04 0000 140</a:t>
                      </a:r>
                    </a:p>
                  </a:txBody>
                  <a:tcPr marL="2384" marR="2384" marT="23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Штрафы, неустойки, пени, уплаченные в случае просрочки исполнения поставщиком (подрядчиком, исполнителем) обязательств, предусмотренных муниципальным контрактом, заключенным муниципальным органом, казенным учреждением городского округа 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990 000,00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1 787 818,79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180,59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853791"/>
                  </a:ext>
                </a:extLst>
              </a:tr>
              <a:tr h="4430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000 1 16 07090 00 0000 140</a:t>
                      </a:r>
                    </a:p>
                  </a:txBody>
                  <a:tcPr marL="2384" marR="2384" marT="23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Иные штрафы, неустойки, пени, уплаченные в соответствии с законом или договором в случае неисполнения или ненадлежащего исполнения обязательств перед государственным (муниципальным) органом, казенным учреждением, Центральным банком Российской Федерации, государственной корпорацией 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81 608,12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628642"/>
                  </a:ext>
                </a:extLst>
              </a:tr>
              <a:tr h="3330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002 1 16 07090 04 0000 140</a:t>
                      </a:r>
                    </a:p>
                  </a:txBody>
                  <a:tcPr marL="2384" marR="2384" marT="23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Иные штрафы, неустойки, пени, уплаченные в соответствии с законом или договором в случае неисполнения или ненадлежащего исполнения обязательств перед муниципальным органом (муниципальным казенным учреждением) городского округа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81 608,12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687237"/>
                  </a:ext>
                </a:extLst>
              </a:tr>
              <a:tr h="2281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000 1 16 10000 00 0000 140</a:t>
                      </a:r>
                    </a:p>
                  </a:txBody>
                  <a:tcPr marL="2384" marR="2384" marT="23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Платежи в целях возмещения причиненного ущерба (убытков)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19 747 200,00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20 839 443,68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105,53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972511"/>
                  </a:ext>
                </a:extLst>
              </a:tr>
              <a:tr h="4430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000 1 16 10030 04 0000 140</a:t>
                      </a:r>
                    </a:p>
                  </a:txBody>
                  <a:tcPr marL="2384" marR="2384" marT="23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Платежи по искам о возмещении ущерба, а также платежи, уплачиваемые при добровольном возмещении ущерба, причиненного муниципальному имуществу городского округа (за исключением имущества, закрепленного за муниципальными бюджетными (автономными) учреждениями, унитарными предприятиями)   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19 747 200,00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20 721 177,34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104,93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273979"/>
                  </a:ext>
                </a:extLst>
              </a:tr>
              <a:tr h="2779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002 1 16 10032 04 0000 140</a:t>
                      </a:r>
                    </a:p>
                  </a:txBody>
                  <a:tcPr marL="2384" marR="2384" marT="23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Прочее возмещение ущерба, причиненного муниципальному имуществу городского округа (за исключением имущества, закрепленного за муниципальными бюджетными (автономными) учреждениями, унитарными предприятиями)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19 300 000,00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19 303 552,52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100,02</a:t>
                      </a:r>
                    </a:p>
                  </a:txBody>
                  <a:tcPr marL="2384" marR="2384" marT="23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058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6546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 Городского округа Балашиха в сравнении с плановыми назначениями (руб.)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A9258E3-5D10-437D-ACD2-19171C883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973461"/>
              </p:ext>
            </p:extLst>
          </p:nvPr>
        </p:nvGraphicFramePr>
        <p:xfrm>
          <a:off x="143507" y="908720"/>
          <a:ext cx="8856985" cy="5838363"/>
        </p:xfrm>
        <a:graphic>
          <a:graphicData uri="http://schemas.openxmlformats.org/drawingml/2006/table">
            <a:tbl>
              <a:tblPr/>
              <a:tblGrid>
                <a:gridCol w="1952416">
                  <a:extLst>
                    <a:ext uri="{9D8B030D-6E8A-4147-A177-3AD203B41FA5}">
                      <a16:colId xmlns:a16="http://schemas.microsoft.com/office/drawing/2014/main" val="1991601061"/>
                    </a:ext>
                  </a:extLst>
                </a:gridCol>
                <a:gridCol w="3465213">
                  <a:extLst>
                    <a:ext uri="{9D8B030D-6E8A-4147-A177-3AD203B41FA5}">
                      <a16:colId xmlns:a16="http://schemas.microsoft.com/office/drawing/2014/main" val="4268364268"/>
                    </a:ext>
                  </a:extLst>
                </a:gridCol>
                <a:gridCol w="1267131">
                  <a:extLst>
                    <a:ext uri="{9D8B030D-6E8A-4147-A177-3AD203B41FA5}">
                      <a16:colId xmlns:a16="http://schemas.microsoft.com/office/drawing/2014/main" val="300471480"/>
                    </a:ext>
                  </a:extLst>
                </a:gridCol>
                <a:gridCol w="1267131">
                  <a:extLst>
                    <a:ext uri="{9D8B030D-6E8A-4147-A177-3AD203B41FA5}">
                      <a16:colId xmlns:a16="http://schemas.microsoft.com/office/drawing/2014/main" val="1973993729"/>
                    </a:ext>
                  </a:extLst>
                </a:gridCol>
                <a:gridCol w="905094">
                  <a:extLst>
                    <a:ext uri="{9D8B030D-6E8A-4147-A177-3AD203B41FA5}">
                      <a16:colId xmlns:a16="http://schemas.microsoft.com/office/drawing/2014/main" val="1758316391"/>
                    </a:ext>
                  </a:extLst>
                </a:gridCol>
              </a:tblGrid>
              <a:tr h="1567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Коды </a:t>
                      </a: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Наименование </a:t>
                      </a: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Утвержденный бюджет  на 2023 год</a:t>
                      </a: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Факт 2023 год</a:t>
                      </a: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% исполнения</a:t>
                      </a: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447389"/>
                  </a:ext>
                </a:extLst>
              </a:tr>
              <a:tr h="429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 dirty="0">
                          <a:effectLst/>
                          <a:latin typeface="Arial Cyr" panose="020B0604020202020204" pitchFamily="34" charset="0"/>
                        </a:rPr>
                        <a:t>1</a:t>
                      </a: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2</a:t>
                      </a: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3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4</a:t>
                      </a: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5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604707"/>
                  </a:ext>
                </a:extLst>
              </a:tr>
              <a:tr h="2484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901 1 16 10032 04 0000 140</a:t>
                      </a:r>
                    </a:p>
                  </a:txBody>
                  <a:tcPr marL="2240" marR="2240" marT="22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Прочее возмещение ущерба, причиненного муниципальному имуществу городского округа (за исключением имущества, закрепленного за муниципальными бюджетными (автономными) учреждениями, унитарными предприятиями)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447 200,00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1 417 624,82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317,00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664601"/>
                  </a:ext>
                </a:extLst>
              </a:tr>
              <a:tr h="3468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000 1 16 10120 00 0000 140</a:t>
                      </a:r>
                    </a:p>
                  </a:txBody>
                  <a:tcPr marL="2240" marR="2240" marT="22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Доходы от денежных взысканий (штрафов), поступающие в счет погашения задолженности, образовавшейся до 1 января 2020 года, подлежащие зачислению в бюджеты бюджетной системы Российской Федерации по нормативам, действовавшим в 2019 году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118 266,34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829705"/>
                  </a:ext>
                </a:extLst>
              </a:tr>
              <a:tr h="2976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000 1 16 10123 01 0000 140</a:t>
                      </a:r>
                    </a:p>
                  </a:txBody>
                  <a:tcPr marL="2240" marR="2240" marT="22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1" u="none" strike="noStrike" dirty="0">
                          <a:effectLst/>
                          <a:latin typeface="Arial Cyr" panose="020B0604020202020204" pitchFamily="34" charset="0"/>
                        </a:rPr>
                        <a:t>Доходы от денежных взысканий (штрафов), поступающие в счет погашения задолженности, образовавшейся до 1 января 2020 года, подлежащие зачислению в бюджет муниципального образования по нормативам, действовавшим в 2019 году 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112 464,84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228134"/>
                  </a:ext>
                </a:extLst>
              </a:tr>
              <a:tr h="2976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182 1 16 10123 01 0041 140</a:t>
                      </a:r>
                    </a:p>
                  </a:txBody>
                  <a:tcPr marL="2240" marR="2240" marT="22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Доходы от денежных взысканий (штрафов), поступающие в счет погашения задолженности, образовавшейся до 1 января 2020 года, подлежащие зачислению в бюджет муниципального образования по нормативам, действовавшим в 2019 году 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4 064,00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12490"/>
                  </a:ext>
                </a:extLst>
              </a:tr>
              <a:tr h="3490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188 1 16 10123 01 0041 140</a:t>
                      </a:r>
                    </a:p>
                  </a:txBody>
                  <a:tcPr marL="2240" marR="2240" marT="22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Доходы от денежных взысканий (штрафов), поступающие в счет погашения задолженности, образовавшейся до 1 января 2020 года, подлежащие зачислению в бюджет муниципального образования по нормативам, действовавшим в 2019 году 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107 200,84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529371"/>
                  </a:ext>
                </a:extLst>
              </a:tr>
              <a:tr h="3725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901 1 16 10123 01 0041 140</a:t>
                      </a:r>
                    </a:p>
                  </a:txBody>
                  <a:tcPr marL="2240" marR="2240" marT="22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Доходы от денежных взысканий (штрафов), поступающие в счет погашения задолженности, образовавшейся до 1 января 2020 года, подлежащие зачислению в бюджет муниципального образования по нормативам, действовавшим в 2019 году 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1 200,00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179675"/>
                  </a:ext>
                </a:extLst>
              </a:tr>
              <a:tr h="3468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000 1 16 10129 01 0000 140</a:t>
                      </a:r>
                    </a:p>
                  </a:txBody>
                  <a:tcPr marL="2240" marR="2240" marT="22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Доходы от денежных взысканий (штрафов), поступающие в счет погашения задолженности, образовавшейся до 1 января 2020 года, подлежащие зачислению в федеральный бюджет и бюджет муниципального образования по нормативам, действовавшим в 2019 году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5 801,50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251143"/>
                  </a:ext>
                </a:extLst>
              </a:tr>
              <a:tr h="3063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182 1 16 10129 01 0000 140</a:t>
                      </a:r>
                    </a:p>
                  </a:txBody>
                  <a:tcPr marL="2240" marR="2240" marT="22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Доходы от денежных взысканий (штрафов), поступающие в счет погашения задолженности, образовавшейся до 1 января 2020 года, подлежащие зачислению в федеральный бюджет и бюджет муниципального образования по нормативам, действовавшим в 2019 году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5 801,50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526383"/>
                  </a:ext>
                </a:extLst>
              </a:tr>
              <a:tr h="2595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000 1 16 11000 01 0000 140</a:t>
                      </a:r>
                    </a:p>
                  </a:txBody>
                  <a:tcPr marL="2240" marR="2240" marT="22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Платежи, уплачиваемые в целях возмещения вреда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4 095 000,00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4 095 378,25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100,01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513826"/>
                  </a:ext>
                </a:extLst>
              </a:tr>
              <a:tr h="4944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000 1 16 11050 01 0000 140</a:t>
                      </a:r>
                    </a:p>
                  </a:txBody>
                  <a:tcPr marL="2240" marR="2240" marT="22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Платежи по искам о возмещении вреда, причиненного окружающей среде, а также платежи, уплачиваемые при добровольном возмещении вреда, причиненного окружающей среде (за исключением вреда, причиненного окружающей среде на особо охраняемых природных территориях, а также вреда, причиненного водным объектам), подлежащие зачислению в бюджет муниципального образования 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4 095 000,00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4 095 378,25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100,01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018325"/>
                  </a:ext>
                </a:extLst>
              </a:tr>
              <a:tr h="4944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009 1 16 11050 01 0000 140</a:t>
                      </a:r>
                    </a:p>
                  </a:txBody>
                  <a:tcPr marL="2240" marR="2240" marT="22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Платежи по искам о возмещении вреда, причиненного окружающей среде, а также платежи, уплачиваемые при добровольном возмещении вреда, причиненного окружающей среде (за исключением вреда, причиненного окружающей среде на особо охраняемых природных территориях, а также вреда, причиненного водным объектам), подлежащие зачислению в бюджет муниципального образования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80 000,00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80 000,00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246260"/>
                  </a:ext>
                </a:extLst>
              </a:tr>
              <a:tr h="4944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856 1 16 11050 01 0000 140</a:t>
                      </a:r>
                    </a:p>
                  </a:txBody>
                  <a:tcPr marL="2240" marR="2240" marT="22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Платежи по искам о возмещении вреда, причиненного окружающей среде, а также платежи, уплачиваемые при добровольном возмещении вреда, причиненного окружающей среде (за исключением вреда, причиненного окружающей среде на особо охраняемых природных территориях, а также вреда, причиненного водным объектам), подлежащие зачислению в бюджет муниципального образования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4 015 000,00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4 015 378,25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100,01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26093"/>
                  </a:ext>
                </a:extLst>
              </a:tr>
              <a:tr h="5436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000 1 16 18000 02 0000 140</a:t>
                      </a:r>
                    </a:p>
                  </a:txBody>
                  <a:tcPr marL="2240" marR="2240" marT="22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Доходы от сумм пеней, предусмотренных законодательством Российской Федерации о налогах и сборах, подлежащие зачислению в бюджеты субъектов Российской Федерации по нормативу, установленному Бюджетным кодексом Российской Федерации, распределяемые Федеральным казначейством между бюджетами субъектов Российской Федерации в соответствии с федеральным законом о федеральном бюджете  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35 500 000,00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41 849 293,92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117,89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795536"/>
                  </a:ext>
                </a:extLst>
              </a:tr>
              <a:tr h="4944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182 1 16 18000 02 0000 140</a:t>
                      </a:r>
                    </a:p>
                  </a:txBody>
                  <a:tcPr marL="2240" marR="2240" marT="22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Доходы от сумм пеней, предусмотренных законодательством Российской Федерации о налогах и сборах, подлежащие зачислению в бюджеты субъектов Российской Федерации по нормативу, установленному Бюджетным кодексом Российской Федерации, распределяемые Федеральным казначейством между бюджетами субъектов Российской Федерации в соответствии с федеральным законом о федеральном бюджете  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35 500 000,00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41 849 293,92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117,89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987119"/>
                  </a:ext>
                </a:extLst>
              </a:tr>
              <a:tr h="1356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000 1 17 00000 00 0000 000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Прочие неналоговые доходы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14 081 552,70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18 792 597,40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133,46</a:t>
                      </a:r>
                    </a:p>
                  </a:txBody>
                  <a:tcPr marL="2240" marR="2240" marT="22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200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809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 Городского округа Балашиха в сравнении с плановыми назначениями (руб.)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CBB1777-FA18-45CF-AF44-BF755B7CA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663205"/>
              </p:ext>
            </p:extLst>
          </p:nvPr>
        </p:nvGraphicFramePr>
        <p:xfrm>
          <a:off x="179512" y="830996"/>
          <a:ext cx="8784976" cy="5914741"/>
        </p:xfrm>
        <a:graphic>
          <a:graphicData uri="http://schemas.openxmlformats.org/drawingml/2006/table">
            <a:tbl>
              <a:tblPr/>
              <a:tblGrid>
                <a:gridCol w="1936542">
                  <a:extLst>
                    <a:ext uri="{9D8B030D-6E8A-4147-A177-3AD203B41FA5}">
                      <a16:colId xmlns:a16="http://schemas.microsoft.com/office/drawing/2014/main" val="3010288090"/>
                    </a:ext>
                  </a:extLst>
                </a:gridCol>
                <a:gridCol w="3437040">
                  <a:extLst>
                    <a:ext uri="{9D8B030D-6E8A-4147-A177-3AD203B41FA5}">
                      <a16:colId xmlns:a16="http://schemas.microsoft.com/office/drawing/2014/main" val="1406188699"/>
                    </a:ext>
                  </a:extLst>
                </a:gridCol>
                <a:gridCol w="1256829">
                  <a:extLst>
                    <a:ext uri="{9D8B030D-6E8A-4147-A177-3AD203B41FA5}">
                      <a16:colId xmlns:a16="http://schemas.microsoft.com/office/drawing/2014/main" val="360231745"/>
                    </a:ext>
                  </a:extLst>
                </a:gridCol>
                <a:gridCol w="1256829">
                  <a:extLst>
                    <a:ext uri="{9D8B030D-6E8A-4147-A177-3AD203B41FA5}">
                      <a16:colId xmlns:a16="http://schemas.microsoft.com/office/drawing/2014/main" val="1056486850"/>
                    </a:ext>
                  </a:extLst>
                </a:gridCol>
                <a:gridCol w="897736">
                  <a:extLst>
                    <a:ext uri="{9D8B030D-6E8A-4147-A177-3AD203B41FA5}">
                      <a16:colId xmlns:a16="http://schemas.microsoft.com/office/drawing/2014/main" val="3489329993"/>
                    </a:ext>
                  </a:extLst>
                </a:gridCol>
              </a:tblGrid>
              <a:tr h="2390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Коды </a:t>
                      </a:r>
                    </a:p>
                  </a:txBody>
                  <a:tcPr marL="2816" marR="2816" marT="2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Наименование </a:t>
                      </a:r>
                    </a:p>
                  </a:txBody>
                  <a:tcPr marL="2816" marR="2816" marT="2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Утвержденный бюджет  на 2023 год</a:t>
                      </a:r>
                    </a:p>
                  </a:txBody>
                  <a:tcPr marL="2816" marR="2816" marT="2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Факт 2023 год</a:t>
                      </a:r>
                    </a:p>
                  </a:txBody>
                  <a:tcPr marL="2816" marR="2816" marT="2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% исполнения</a:t>
                      </a:r>
                    </a:p>
                  </a:txBody>
                  <a:tcPr marL="2816" marR="2816" marT="2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030133"/>
                  </a:ext>
                </a:extLst>
              </a:tr>
              <a:tr h="655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1</a:t>
                      </a:r>
                    </a:p>
                  </a:txBody>
                  <a:tcPr marL="2816" marR="2816" marT="2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2</a:t>
                      </a:r>
                    </a:p>
                  </a:txBody>
                  <a:tcPr marL="2816" marR="2816" marT="2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3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4</a:t>
                      </a:r>
                    </a:p>
                  </a:txBody>
                  <a:tcPr marL="2816" marR="2816" marT="2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5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177056"/>
                  </a:ext>
                </a:extLst>
              </a:tr>
              <a:tr h="2485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000 1 17 01040 04 0000 180</a:t>
                      </a:r>
                    </a:p>
                  </a:txBody>
                  <a:tcPr marL="2816" marR="2816" marT="28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Невыясненные поступления, зачисляемые в бюджеты городских округов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-23 459,02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387359"/>
                  </a:ext>
                </a:extLst>
              </a:tr>
              <a:tr h="2589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002 1 17 01040 04 0000 180</a:t>
                      </a:r>
                    </a:p>
                  </a:txBody>
                  <a:tcPr marL="2816" marR="2816" marT="28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Невыясненные поступления, зачисляемые в бюджеты городских округов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-23 440,19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053697"/>
                  </a:ext>
                </a:extLst>
              </a:tr>
              <a:tr h="2693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005 1 17 01040 04 0000 180</a:t>
                      </a:r>
                    </a:p>
                  </a:txBody>
                  <a:tcPr marL="2816" marR="2816" marT="28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Невыясненные поступления, зачисляемые в бюджеты городских округов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-18,83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03100"/>
                  </a:ext>
                </a:extLst>
              </a:tr>
              <a:tr h="2074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000 1 17 05000 00 0000 180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Прочие неналоговые доходы  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13 999 917,98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18 734 421,70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133,82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713539"/>
                  </a:ext>
                </a:extLst>
              </a:tr>
              <a:tr h="5324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000 1 17 05040 04 0000 180</a:t>
                      </a:r>
                    </a:p>
                  </a:txBody>
                  <a:tcPr marL="2816" marR="2816" marT="28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Прочие неналоговые доходы бюджетов городских округов 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13 999 917,98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18 734 421,70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133,82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732885"/>
                  </a:ext>
                </a:extLst>
              </a:tr>
              <a:tr h="3731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901 1 17 05040 04 0000 180</a:t>
                      </a:r>
                    </a:p>
                  </a:txBody>
                  <a:tcPr marL="2816" marR="2816" marT="28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Прочие неналоговые доходы бюджетов городских округов 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362 697,85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192342"/>
                  </a:ext>
                </a:extLst>
              </a:tr>
              <a:tr h="2270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901 1 17 05040 04 0003 180</a:t>
                      </a:r>
                    </a:p>
                  </a:txBody>
                  <a:tcPr marL="2816" marR="2816" marT="28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Прочие неналоговые доходы бюджетов городских округов 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(за ограниченную вырубку зеленых насаждений</a:t>
                      </a:r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13 799 000,00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18 167 764,98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131,66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591912"/>
                  </a:ext>
                </a:extLst>
              </a:tr>
              <a:tr h="4671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002 1 17 05040 04 0005 180</a:t>
                      </a:r>
                    </a:p>
                  </a:txBody>
                  <a:tcPr marL="2816" marR="2816" marT="28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Прочие неналоговые доходы бюджетов городских округов 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(иные поступления</a:t>
                      </a:r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35 000,00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35 040,75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100,12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028543"/>
                  </a:ext>
                </a:extLst>
              </a:tr>
              <a:tr h="4789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901 1 17 05040 04 0005 180</a:t>
                      </a:r>
                    </a:p>
                  </a:txBody>
                  <a:tcPr marL="2816" marR="2816" marT="28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Прочие неналоговые доходы бюджетов городских округов 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(иные поступления</a:t>
                      </a:r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165 917,98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168 918,12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101,81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275625"/>
                  </a:ext>
                </a:extLst>
              </a:tr>
              <a:tr h="6298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000 1 17 15000 00 0000 150</a:t>
                      </a:r>
                    </a:p>
                  </a:txBody>
                  <a:tcPr marL="2816" marR="2816" marT="28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Инициативные платежи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81 634,72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81 634,72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959630"/>
                  </a:ext>
                </a:extLst>
              </a:tr>
              <a:tr h="3797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000 1 17 15020 04 0000 150</a:t>
                      </a:r>
                    </a:p>
                  </a:txBody>
                  <a:tcPr marL="2816" marR="2816" marT="28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Инициативные платежи, зачисляемые в бюджеты городских округов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81 634,72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81 634,72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000561"/>
                  </a:ext>
                </a:extLst>
              </a:tr>
              <a:tr h="3284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901 1 17 15020 04 0033 150</a:t>
                      </a:r>
                    </a:p>
                  </a:txBody>
                  <a:tcPr marL="2816" marR="2816" marT="28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Инициативные платежи, зачисляемые в бюджеты городских округов (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приобретение оборудования для фондовых хранилищ, оформления произведений живописи и графики из музейного собрания, приобретение новой вывески учреждения</a:t>
                      </a:r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2816" marR="2816" marT="2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14 305,73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14 305,73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852195"/>
                  </a:ext>
                </a:extLst>
              </a:tr>
              <a:tr h="3284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901 1 17 15020 04 0034 150</a:t>
                      </a:r>
                    </a:p>
                  </a:txBody>
                  <a:tcPr marL="2816" marR="2816" marT="28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Инициативные платежи, зачисляемые в бюджеты городских округов 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(</a:t>
                      </a:r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Устройство Сквера памяти ветеранов Великой Отечественной войны и Локальных войн Адрес: Городской округ Балашиха, мкр. Южный Карбышева со стороны дома 5)</a:t>
                      </a:r>
                      <a:endParaRPr lang="ru-RU" sz="6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816" marR="2816" marT="2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49 618,99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49 618,99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459752"/>
                  </a:ext>
                </a:extLst>
              </a:tr>
              <a:tr h="4584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901 1 17 15020 04 0041 150</a:t>
                      </a:r>
                    </a:p>
                  </a:txBody>
                  <a:tcPr marL="2816" marR="2816" marT="28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Инициативные платежи, зачисляемые в бюджеты городских округов (</a:t>
                      </a:r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Приобретение мебели в столовую Муниципальное бюджетное общеобразовательное учреждение Городского округа Балашиха «Средняя общеобразовательная школа № 10» Адрес: Городской округ Балашиха, мкр. Железнодорожный, ул. Калинина, д. 7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)</a:t>
                      </a:r>
                      <a:endParaRPr lang="ru-RU" sz="6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816" marR="2816" marT="28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8 710,00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8 710,00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493070"/>
                  </a:ext>
                </a:extLst>
              </a:tr>
              <a:tr h="3934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901 1 17 15020 04 0052 150</a:t>
                      </a:r>
                    </a:p>
                  </a:txBody>
                  <a:tcPr marL="2816" marR="2816" marT="28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Инициативные платежи, зачисляемые в бюджеты городских округов (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Приобретение экипировки, спортивного оборудования и инвентаря для отделения «Футбол» муниципального автономного учреждения дополнительного образования «Спортивная школа «Орион»</a:t>
                      </a:r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9 000,00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9 000,00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2816" marR="2816" marT="28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522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321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 Городского округа Балашиха в сравнении с плановыми назначениями (руб.)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7804534-9337-41B7-8F1B-871E93623B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42090"/>
              </p:ext>
            </p:extLst>
          </p:nvPr>
        </p:nvGraphicFramePr>
        <p:xfrm>
          <a:off x="179512" y="830996"/>
          <a:ext cx="8784975" cy="5829770"/>
        </p:xfrm>
        <a:graphic>
          <a:graphicData uri="http://schemas.openxmlformats.org/drawingml/2006/table">
            <a:tbl>
              <a:tblPr/>
              <a:tblGrid>
                <a:gridCol w="1936541">
                  <a:extLst>
                    <a:ext uri="{9D8B030D-6E8A-4147-A177-3AD203B41FA5}">
                      <a16:colId xmlns:a16="http://schemas.microsoft.com/office/drawing/2014/main" val="2010149247"/>
                    </a:ext>
                  </a:extLst>
                </a:gridCol>
                <a:gridCol w="3437040">
                  <a:extLst>
                    <a:ext uri="{9D8B030D-6E8A-4147-A177-3AD203B41FA5}">
                      <a16:colId xmlns:a16="http://schemas.microsoft.com/office/drawing/2014/main" val="974467742"/>
                    </a:ext>
                  </a:extLst>
                </a:gridCol>
                <a:gridCol w="1256829">
                  <a:extLst>
                    <a:ext uri="{9D8B030D-6E8A-4147-A177-3AD203B41FA5}">
                      <a16:colId xmlns:a16="http://schemas.microsoft.com/office/drawing/2014/main" val="910361703"/>
                    </a:ext>
                  </a:extLst>
                </a:gridCol>
                <a:gridCol w="1256829">
                  <a:extLst>
                    <a:ext uri="{9D8B030D-6E8A-4147-A177-3AD203B41FA5}">
                      <a16:colId xmlns:a16="http://schemas.microsoft.com/office/drawing/2014/main" val="406330431"/>
                    </a:ext>
                  </a:extLst>
                </a:gridCol>
                <a:gridCol w="897736">
                  <a:extLst>
                    <a:ext uri="{9D8B030D-6E8A-4147-A177-3AD203B41FA5}">
                      <a16:colId xmlns:a16="http://schemas.microsoft.com/office/drawing/2014/main" val="4247178653"/>
                    </a:ext>
                  </a:extLst>
                </a:gridCol>
              </a:tblGrid>
              <a:tr h="2382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Коды 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Наименование 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Утвержденный бюджет  на 2023 год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Факт 2023 год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% исполнения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406064"/>
                  </a:ext>
                </a:extLst>
              </a:tr>
              <a:tr h="652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 dirty="0">
                          <a:effectLst/>
                          <a:latin typeface="Arial Cyr" panose="020B0604020202020204" pitchFamily="34" charset="0"/>
                        </a:rPr>
                        <a:t>1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2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3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4</a:t>
                      </a: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5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768676"/>
                  </a:ext>
                </a:extLst>
              </a:tr>
              <a:tr h="2490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000 2 00 00000 00 0000 000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Безвозмездные поступления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15 607 459 416,63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15 352 129 501,11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98,36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249110"/>
                  </a:ext>
                </a:extLst>
              </a:tr>
              <a:tr h="2221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000 2 02 00000 00 0000 000</a:t>
                      </a: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15 489 930 308,63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15 253 146 944,90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98,47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50653"/>
                  </a:ext>
                </a:extLst>
              </a:tr>
              <a:tr h="2897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000 2 02 10000 00 0000 150</a:t>
                      </a: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129 139 000,00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204 664 800,00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158,48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77109"/>
                  </a:ext>
                </a:extLst>
              </a:tr>
              <a:tr h="2835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000 2 02 19999 04 0000 150</a:t>
                      </a: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Прочие дотации бюджетам городских округов</a:t>
                      </a: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129 139 000,00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204 664 800,00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158,48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394437"/>
                  </a:ext>
                </a:extLst>
              </a:tr>
              <a:tr h="3565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901 2 02 19999 04 0000 150</a:t>
                      </a: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Прочие дотации бюджетам городских округов</a:t>
                      </a: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129 139 000,00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199 139 000,00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154,21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36116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901 2 02 19999 04 0001 150</a:t>
                      </a: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Прочие дотации бюджетам городских округов</a:t>
                      </a: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5 525 800,00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543569"/>
                  </a:ext>
                </a:extLst>
              </a:tr>
              <a:tr h="2263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000 2 02 20000 00 0000 150</a:t>
                      </a: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5 787 320 870,63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5 553 583 503,65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95,96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718426"/>
                  </a:ext>
                </a:extLst>
              </a:tr>
              <a:tr h="4656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903 2 02 25213 04 0000 150</a:t>
                      </a: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Субсидии бюджетам городских округов на обновление  материально-технической базы образовательных организаций для внедрения цифровой образовательной среды и развития цифровых навыков обучающихся  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3 196 870,00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2 914 106,49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91,15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638834"/>
                  </a:ext>
                </a:extLst>
              </a:tr>
              <a:tr h="6592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902 2 02 25229 04 0000 150</a:t>
                      </a: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Субсидии бюджетам городских округов на приобретение спортивного оборудования и инвентаря для приведения организаций дополнительного образования со специальным наименованием «спортивная школа», использующих в своем наименовании слово «олимпийский» или образованные на его основе слова или словосочетания, в нормативное состояние 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26 525 355,72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25 441 183,08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95,91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822615"/>
                  </a:ext>
                </a:extLst>
              </a:tr>
              <a:tr h="7370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903 2 02 25253 04 0000 150</a:t>
                      </a: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Субсидии бюджетам городских округов на создание дополнительных мест для детей в возрасте от 1,5 до 3 лет любой направленности в организациях, осуществляющих образовательную деятельность (за исключением государственных, муниципальных), и у индивидуальных предпринимателей, осуществляющих образовательную деятельность по образовательным программам дошкольного образования, в том числе адаптированным, и присмотр и уход за детьми  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2 468 002,87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2 467 923,26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541212"/>
                  </a:ext>
                </a:extLst>
              </a:tr>
              <a:tr h="5543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903 2 02 25304 04 0000 150</a:t>
                      </a: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Субсидии бюджетам городских округов 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327 392 208,59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320 307 178,09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97,84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548094"/>
                  </a:ext>
                </a:extLst>
              </a:tr>
              <a:tr h="3678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901 2 02 25305 04 0000 150</a:t>
                      </a: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Субсидии бюджетам городских округов на создание новых мест в общеобразовательных организациях в связи с ростом числа обучающихся, вызванным демографическим фактором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741 500 460,00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741 493 132,23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942959"/>
                  </a:ext>
                </a:extLst>
              </a:tr>
              <a:tr h="2913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901 2 02 25497 04 0000 150</a:t>
                      </a: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Субсидии бюджетам городских округов на реализацию мероприятий по обеспечению жильем молодых семей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19 707 500,00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19 707 358,29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2653"/>
                  </a:ext>
                </a:extLst>
              </a:tr>
              <a:tr h="2950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904 2 02 25517 04 0000 150</a:t>
                      </a: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Субсидии бюджетам городских округов на поддержку творческой деятельности и техническое оснащение детских и кукольных театров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1 750 000,01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1 750 000,01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94206"/>
                  </a:ext>
                </a:extLst>
              </a:tr>
              <a:tr h="2109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904 2 02 25519 04 0000 150</a:t>
                      </a: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Субсидии бюджетам городских округов на поддержку отрасли культуры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23 752 682,46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23 752 682,46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3067" marR="3067" marT="30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76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025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D55AE0B-67D7-46DD-B909-74C915FF487B}"/>
              </a:ext>
            </a:extLst>
          </p:cNvPr>
          <p:cNvSpPr txBox="1"/>
          <p:nvPr/>
        </p:nvSpPr>
        <p:spPr>
          <a:xfrm>
            <a:off x="287524" y="154032"/>
            <a:ext cx="8568952" cy="6549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ОТНОШЕНИЯ - </a:t>
            </a:r>
            <a:r>
              <a:rPr lang="ru-RU" sz="23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взаимоотношения между РФ, субъектами РФ и муниципальными образованиями по вопросам осуществления бюджетного процесса.</a:t>
            </a:r>
            <a:endParaRPr lang="ru-RU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3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- средства, предоставляемые одним бюджетом бюджетной системы РФ другому бюджету, предоставляются в виде дотаций, субвенций, субсидий.</a:t>
            </a:r>
            <a:endParaRPr lang="ru-RU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3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МУНИЦИПАЛЬНЫЙ ДОЛГ - обязательства муниципальных образований по полученным кредитам, предоставленным гарантиям перед третьими лицами.</a:t>
            </a:r>
            <a:endParaRPr lang="ru-RU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3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- система мероприятий и инструментов муниципальной политики, обеспечивающих в рамках реализации ключевых муниципальных функций достижение приоритетов и </a:t>
            </a:r>
            <a:br>
              <a:rPr lang="ru-RU" sz="23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целей муниципальной политики в сфере социально-экономического развития.</a:t>
            </a:r>
            <a:endParaRPr lang="ru-RU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8848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 Городского округа Балашиха в сравнении с плановыми назначениями (руб.)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2728AA5-491D-4070-B046-1D4D7A708A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875139"/>
              </p:ext>
            </p:extLst>
          </p:nvPr>
        </p:nvGraphicFramePr>
        <p:xfrm>
          <a:off x="143508" y="764704"/>
          <a:ext cx="8856984" cy="5544616"/>
        </p:xfrm>
        <a:graphic>
          <a:graphicData uri="http://schemas.openxmlformats.org/drawingml/2006/table">
            <a:tbl>
              <a:tblPr/>
              <a:tblGrid>
                <a:gridCol w="1952414">
                  <a:extLst>
                    <a:ext uri="{9D8B030D-6E8A-4147-A177-3AD203B41FA5}">
                      <a16:colId xmlns:a16="http://schemas.microsoft.com/office/drawing/2014/main" val="2192781265"/>
                    </a:ext>
                  </a:extLst>
                </a:gridCol>
                <a:gridCol w="3465214">
                  <a:extLst>
                    <a:ext uri="{9D8B030D-6E8A-4147-A177-3AD203B41FA5}">
                      <a16:colId xmlns:a16="http://schemas.microsoft.com/office/drawing/2014/main" val="1764955895"/>
                    </a:ext>
                  </a:extLst>
                </a:gridCol>
                <a:gridCol w="1267131">
                  <a:extLst>
                    <a:ext uri="{9D8B030D-6E8A-4147-A177-3AD203B41FA5}">
                      <a16:colId xmlns:a16="http://schemas.microsoft.com/office/drawing/2014/main" val="3888739584"/>
                    </a:ext>
                  </a:extLst>
                </a:gridCol>
                <a:gridCol w="1267131">
                  <a:extLst>
                    <a:ext uri="{9D8B030D-6E8A-4147-A177-3AD203B41FA5}">
                      <a16:colId xmlns:a16="http://schemas.microsoft.com/office/drawing/2014/main" val="822808270"/>
                    </a:ext>
                  </a:extLst>
                </a:gridCol>
                <a:gridCol w="905094">
                  <a:extLst>
                    <a:ext uri="{9D8B030D-6E8A-4147-A177-3AD203B41FA5}">
                      <a16:colId xmlns:a16="http://schemas.microsoft.com/office/drawing/2014/main" val="2729064408"/>
                    </a:ext>
                  </a:extLst>
                </a:gridCol>
              </a:tblGrid>
              <a:tr h="239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Коды 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Наименование 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Утвержденный бюджет  на 2023 год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Факт 2023 год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% исполнения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309681"/>
                  </a:ext>
                </a:extLst>
              </a:tr>
              <a:tr h="656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 dirty="0">
                          <a:effectLst/>
                          <a:latin typeface="Arial Cyr" panose="020B0604020202020204" pitchFamily="34" charset="0"/>
                        </a:rPr>
                        <a:t>1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2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3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4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5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27046"/>
                  </a:ext>
                </a:extLst>
              </a:tr>
              <a:tr h="2624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901 2 02 25555 04 0000 150</a:t>
                      </a:r>
                    </a:p>
                  </a:txBody>
                  <a:tcPr marL="2821" marR="2821" marT="28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Субсидии бюджетам городских округов на реализацию программ формирования современной городской среды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210 224 630,00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210 165 149,53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99,97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6476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904 2 02 25555 04 0000 150</a:t>
                      </a:r>
                    </a:p>
                  </a:txBody>
                  <a:tcPr marL="2821" marR="2821" marT="28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Субсидии бюджетам городских округов на реализацию программ формирования современной городской среды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39 735 320,00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39 735 320,00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495651"/>
                  </a:ext>
                </a:extLst>
              </a:tr>
              <a:tr h="267851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903 2 02 25750 04 0000 150</a:t>
                      </a:r>
                    </a:p>
                  </a:txBody>
                  <a:tcPr marL="2821" marR="2821" marT="28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Субсидии бюджетам городских округов на реализацию мероприятий по модернизации школьных систем образования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1 057 983 385,68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1 006 355 196,71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95,12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151594"/>
                  </a:ext>
                </a:extLst>
              </a:tr>
              <a:tr h="3291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903 2 02 25786 04 0000 150</a:t>
                      </a:r>
                    </a:p>
                  </a:txBody>
                  <a:tcPr marL="2821" marR="2821" marT="28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Субсидии бюджетам городских округов на обеспечение оснащения государственных и муниципальных общеобразовательных организаций, в том числе структурных подразделений указанных организаций, государственными символами Российской Федерации 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1 415 360,00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1 195 647,41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84,48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174587"/>
                  </a:ext>
                </a:extLst>
              </a:tr>
              <a:tr h="3508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901 2 02 27112 04 0000 150</a:t>
                      </a:r>
                    </a:p>
                  </a:txBody>
                  <a:tcPr marL="2821" marR="2821" marT="28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Субсидии бюджетам городских округов на </a:t>
                      </a:r>
                      <a:r>
                        <a:rPr lang="ru-RU" sz="600" b="0" i="0" u="none" strike="noStrike" dirty="0" err="1">
                          <a:effectLst/>
                          <a:latin typeface="Arial Cyr" panose="020B0604020202020204" pitchFamily="34" charset="0"/>
                        </a:rPr>
                        <a:t>софинансирование</a:t>
                      </a:r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 капитальных вложений в объекты муниципальной собственности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1 315 789 260,00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1 291 778 022,01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98,18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641833"/>
                  </a:ext>
                </a:extLst>
              </a:tr>
              <a:tr h="3214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901 2 02 29900 04 0000 150</a:t>
                      </a:r>
                    </a:p>
                  </a:txBody>
                  <a:tcPr marL="2821" marR="2821" marT="28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Субсидии бюджетам городских округов из местных бюджетов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1 634 204,30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1 634 204,30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7571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000 2 02 29999 04 0000 150</a:t>
                      </a:r>
                    </a:p>
                  </a:txBody>
                  <a:tcPr marL="2821" marR="2821" marT="28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Прочие субсидии бюджетам городских округов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2 014 245 631,00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1 864 886 399,78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92,58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424452"/>
                  </a:ext>
                </a:extLst>
              </a:tr>
              <a:tr h="4681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903 2 02 29999 04 0003 150</a:t>
                      </a:r>
                    </a:p>
                  </a:txBody>
                  <a:tcPr marL="2821" marR="2821" marT="28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Прочие субсидии бюджетам городских округов (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на мероприятия по организации отдыха детей в каникулярное время</a:t>
                      </a:r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) 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25 476 000,00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25 476 000,00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970430"/>
                  </a:ext>
                </a:extLst>
              </a:tr>
              <a:tr h="4679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901 2 02 29999 04 0010 150</a:t>
                      </a:r>
                    </a:p>
                  </a:txBody>
                  <a:tcPr marL="2821" marR="2821" marT="28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Прочие субсидии бюджетам городских округов 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(на устройство систем наружного освещения в рамках реализации проекта "Светлый город"</a:t>
                      </a:r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2 755 410,00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2 755 405,80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365561"/>
                  </a:ext>
                </a:extLst>
              </a:tr>
              <a:tr h="4212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901 2 02 29999 04 0027 150</a:t>
                      </a:r>
                    </a:p>
                  </a:txBody>
                  <a:tcPr marL="2821" marR="2821" marT="28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Прочие субсидии бюджетам городских округов (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на капитальный ремонт канализационных коллекторов и канализационных насосных станций</a:t>
                      </a:r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) 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100 202 090,00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93 698 798,09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93,51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76866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901 2 02 29999 04 0036 150</a:t>
                      </a:r>
                    </a:p>
                  </a:txBody>
                  <a:tcPr marL="2821" marR="2821" marT="28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Прочие субсидии бюджетам городских округов (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на ремонт подъездов в многоквартирных домах</a:t>
                      </a:r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30 267 610,00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29 405 899,00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97,15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134522"/>
                  </a:ext>
                </a:extLst>
              </a:tr>
              <a:tr h="3774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904 2 02 29999 04 0041 150</a:t>
                      </a:r>
                    </a:p>
                  </a:txBody>
                  <a:tcPr marL="2821" marR="2821" marT="28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Прочие субсидии бюджетам городских округов (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на проведение капитального ремонта, технического переоснащения и благоустройство территорий  объектов культуры, находящихся в собственности муниципальных образований Московской области)</a:t>
                      </a:r>
                      <a:endParaRPr lang="ru-RU" sz="6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52 245 330,00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52 245 330,00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868078"/>
                  </a:ext>
                </a:extLst>
              </a:tr>
              <a:tr h="40830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901 2 02 29999 04 0044 150</a:t>
                      </a:r>
                    </a:p>
                  </a:txBody>
                  <a:tcPr marL="2821" marR="2821" marT="28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Прочие субсидии бюджетам городских округов (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на софинансирование расходов на организацию транспортного обслуживания населения по муниципальным маршрутам регулярных перевозок по регулируемым тарифам</a:t>
                      </a:r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36 824 000,00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36 559 927,33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99,28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302819"/>
                  </a:ext>
                </a:extLst>
              </a:tr>
              <a:tr h="3291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901 2 02 29999 04 0052 150</a:t>
                      </a:r>
                    </a:p>
                  </a:txBody>
                  <a:tcPr marL="2821" marR="2821" marT="28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Прочие субсидии бюджетам городских округов 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(на софинансирование расходов на организацию деятельности многофункциональных центров предоставления государственных и муниципальных услуг) </a:t>
                      </a:r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 </a:t>
                      </a:r>
                    </a:p>
                  </a:txBody>
                  <a:tcPr marL="2821" marR="2821" marT="28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7 152 000,00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7 152 000,00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429333"/>
                  </a:ext>
                </a:extLst>
              </a:tr>
              <a:tr h="1986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901 2 02 29999 04 0066 150</a:t>
                      </a:r>
                    </a:p>
                  </a:txBody>
                  <a:tcPr marL="2821" marR="2821" marT="28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Прочие субсидии бюджетам городских округов (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на ремонт дворовых территорий</a:t>
                      </a:r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71 225 100,00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62 610 742,06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87,91</a:t>
                      </a:r>
                    </a:p>
                  </a:txBody>
                  <a:tcPr marL="2821" marR="2821" marT="28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966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656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 Городского округа Балашиха в сравнении с плановыми назначениями (руб.)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E3E99FA-F1C8-41EE-8987-E63CEFBA39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58480"/>
              </p:ext>
            </p:extLst>
          </p:nvPr>
        </p:nvGraphicFramePr>
        <p:xfrm>
          <a:off x="179512" y="980728"/>
          <a:ext cx="8784975" cy="5761426"/>
        </p:xfrm>
        <a:graphic>
          <a:graphicData uri="http://schemas.openxmlformats.org/drawingml/2006/table">
            <a:tbl>
              <a:tblPr/>
              <a:tblGrid>
                <a:gridCol w="1936541">
                  <a:extLst>
                    <a:ext uri="{9D8B030D-6E8A-4147-A177-3AD203B41FA5}">
                      <a16:colId xmlns:a16="http://schemas.microsoft.com/office/drawing/2014/main" val="3780951202"/>
                    </a:ext>
                  </a:extLst>
                </a:gridCol>
                <a:gridCol w="3437041">
                  <a:extLst>
                    <a:ext uri="{9D8B030D-6E8A-4147-A177-3AD203B41FA5}">
                      <a16:colId xmlns:a16="http://schemas.microsoft.com/office/drawing/2014/main" val="1360685584"/>
                    </a:ext>
                  </a:extLst>
                </a:gridCol>
                <a:gridCol w="1256829">
                  <a:extLst>
                    <a:ext uri="{9D8B030D-6E8A-4147-A177-3AD203B41FA5}">
                      <a16:colId xmlns:a16="http://schemas.microsoft.com/office/drawing/2014/main" val="1675771007"/>
                    </a:ext>
                  </a:extLst>
                </a:gridCol>
                <a:gridCol w="1256829">
                  <a:extLst>
                    <a:ext uri="{9D8B030D-6E8A-4147-A177-3AD203B41FA5}">
                      <a16:colId xmlns:a16="http://schemas.microsoft.com/office/drawing/2014/main" val="3204434422"/>
                    </a:ext>
                  </a:extLst>
                </a:gridCol>
                <a:gridCol w="897735">
                  <a:extLst>
                    <a:ext uri="{9D8B030D-6E8A-4147-A177-3AD203B41FA5}">
                      <a16:colId xmlns:a16="http://schemas.microsoft.com/office/drawing/2014/main" val="1188664916"/>
                    </a:ext>
                  </a:extLst>
                </a:gridCol>
              </a:tblGrid>
              <a:tr h="208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Коды </a:t>
                      </a:r>
                    </a:p>
                  </a:txBody>
                  <a:tcPr marL="2509" marR="2509" marT="2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Наименование </a:t>
                      </a:r>
                    </a:p>
                  </a:txBody>
                  <a:tcPr marL="2509" marR="2509" marT="2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Утвержденный бюджет  на 2023 год</a:t>
                      </a:r>
                    </a:p>
                  </a:txBody>
                  <a:tcPr marL="2509" marR="2509" marT="2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Факт 2023 год</a:t>
                      </a:r>
                    </a:p>
                  </a:txBody>
                  <a:tcPr marL="2509" marR="2509" marT="2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% исполнения</a:t>
                      </a:r>
                    </a:p>
                  </a:txBody>
                  <a:tcPr marL="2509" marR="2509" marT="2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582997"/>
                  </a:ext>
                </a:extLst>
              </a:tr>
              <a:tr h="615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1</a:t>
                      </a:r>
                    </a:p>
                  </a:txBody>
                  <a:tcPr marL="2509" marR="2509" marT="2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2</a:t>
                      </a:r>
                    </a:p>
                  </a:txBody>
                  <a:tcPr marL="2509" marR="2509" marT="2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3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4</a:t>
                      </a:r>
                    </a:p>
                  </a:txBody>
                  <a:tcPr marL="2509" marR="2509" marT="2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5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208004"/>
                  </a:ext>
                </a:extLst>
              </a:tr>
              <a:tr h="2725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901 2 02 29999 04 0072 150</a:t>
                      </a:r>
                    </a:p>
                  </a:txBody>
                  <a:tcPr marL="2509" marR="2509" marT="2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Прочие субсидии бюджетам городских округов (</a:t>
                      </a:r>
                      <a:r>
                        <a:rPr lang="ru-RU" sz="600" b="0" i="1" u="none" strike="noStrike" dirty="0">
                          <a:effectLst/>
                          <a:latin typeface="Arial Cyr" panose="020B0604020202020204" pitchFamily="34" charset="0"/>
                        </a:rPr>
                        <a:t>на реализацию проектов граждан, сформированных в рамках практик инициативного бюджетирования</a:t>
                      </a:r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18 827 480,00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17 766 545,73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94,36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174696"/>
                  </a:ext>
                </a:extLst>
              </a:tr>
              <a:tr h="4115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903 2 02 29999 04 0073 150</a:t>
                      </a:r>
                    </a:p>
                  </a:txBody>
                  <a:tcPr marL="2509" marR="2509" marT="2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Прочие субсидии бюджетам городских округов </a:t>
                      </a:r>
                      <a:r>
                        <a:rPr lang="ru-RU" sz="600" b="0" i="1" u="none" strike="noStrike" dirty="0">
                          <a:effectLst/>
                          <a:latin typeface="Arial Cyr" panose="020B0604020202020204" pitchFamily="34" charset="0"/>
                        </a:rPr>
                        <a:t>(на организацию питания обучающихся, получающих основное и среднее общее образование, и отдельных категорий обучающихся, получающих начальное  общее образование, в муниципальных</a:t>
                      </a:r>
                      <a:r>
                        <a:rPr lang="ru-RU" sz="600" b="0" i="1" u="none" strike="noStrike" dirty="0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 </a:t>
                      </a:r>
                      <a:r>
                        <a:rPr lang="ru-RU" sz="600" b="0" i="1" u="none" strike="noStrike" dirty="0">
                          <a:effectLst/>
                          <a:latin typeface="Arial Cyr" panose="020B0604020202020204" pitchFamily="34" charset="0"/>
                        </a:rPr>
                        <a:t>общеобразовательных организациях в Московской области)    </a:t>
                      </a:r>
                      <a:endParaRPr lang="ru-RU" sz="6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153 744 000,00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153 743 500,03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19848"/>
                  </a:ext>
                </a:extLst>
              </a:tr>
              <a:tr h="2906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903 2 02 29999 04 0074 150</a:t>
                      </a:r>
                    </a:p>
                  </a:txBody>
                  <a:tcPr marL="2509" marR="2509" marT="2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Прочие субсидии бюджетам городских округов </a:t>
                      </a:r>
                      <a:r>
                        <a:rPr lang="ru-RU" sz="600" b="0" i="1" u="none" strike="noStrike" dirty="0">
                          <a:effectLst/>
                          <a:latin typeface="Arial Cyr" panose="020B0604020202020204" pitchFamily="34" charset="0"/>
                        </a:rPr>
                        <a:t>(на создание и содержание дополнительных мест для детей в возрасте от 1,5 до 7 лет в организациях, осуществляющих присмотр и уход за детьми)    </a:t>
                      </a:r>
                      <a:endParaRPr lang="ru-RU" sz="6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33 843 000,00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32 647 434,86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96,47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898121"/>
                  </a:ext>
                </a:extLst>
              </a:tr>
              <a:tr h="3349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901 2 02 29999 04 0076 150</a:t>
                      </a:r>
                    </a:p>
                  </a:txBody>
                  <a:tcPr marL="2509" marR="2509" marT="2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Прочие субсидии бюджетам городских округов (</a:t>
                      </a:r>
                      <a:r>
                        <a:rPr lang="ru-RU" sz="600" b="0" i="1" u="none" strike="noStrike" dirty="0">
                          <a:effectLst/>
                          <a:latin typeface="Arial Cyr" panose="020B0604020202020204" pitchFamily="34" charset="0"/>
                        </a:rPr>
                        <a:t>на ямочный ремонт асфальтового покрытия дворовых территорий</a:t>
                      </a:r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39 862 010,00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39 862 010,00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436900"/>
                  </a:ext>
                </a:extLst>
              </a:tr>
              <a:tr h="2662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901 2 02 29999 04 0079 150</a:t>
                      </a:r>
                    </a:p>
                  </a:txBody>
                  <a:tcPr marL="2509" marR="2509" marT="2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Прочие субсидии бюджетам городских округов (</a:t>
                      </a:r>
                      <a:r>
                        <a:rPr lang="ru-RU" sz="600" b="0" i="1" u="none" strike="noStrike" dirty="0">
                          <a:effectLst/>
                          <a:latin typeface="Arial Cyr" panose="020B0604020202020204" pitchFamily="34" charset="0"/>
                        </a:rPr>
                        <a:t>на создание и ремонт пешеходных коммуникаций</a:t>
                      </a:r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19 510 870,00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17 354 888,66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88,95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24805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901 2 02 29999 04 0084 150</a:t>
                      </a:r>
                    </a:p>
                  </a:txBody>
                  <a:tcPr marL="2509" marR="2509" marT="2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Прочие субсидии бюджетам городских округов (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на капитальный ремонт, приобретение, монтаж и ввод в эксплуатацию объектов водоснабжения</a:t>
                      </a:r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)  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52 227 840,00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51 966 700,80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99,50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19714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904 2 02 29999 04 0087 150</a:t>
                      </a:r>
                    </a:p>
                  </a:txBody>
                  <a:tcPr marL="2509" marR="2509" marT="2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Прочие субсидии бюджетам городских округов 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(на благоустройство лесопарковых зон)    </a:t>
                      </a:r>
                      <a:endParaRPr lang="ru-RU" sz="6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106 022 700,00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106 022 696,86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395675"/>
                  </a:ext>
                </a:extLst>
              </a:tr>
              <a:tr h="5865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903 2 02 29999 04 0090 150</a:t>
                      </a:r>
                    </a:p>
                  </a:txBody>
                  <a:tcPr marL="2509" marR="2509" marT="2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Прочие субсидии бюджетам городских округов (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на реализацию мероприятий по созданию в муниципальных образовательных организациях: дошкольных, общеобразовательных, дополнительного образования детей, в том числе в организациях осуществляющих образовательную деятельность по адаптированным основным общеобразовательным программам, условий для получения детьми-инвалидами качественного образования</a:t>
                      </a:r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2 775 900,00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2 775 900,00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750610"/>
                  </a:ext>
                </a:extLst>
              </a:tr>
              <a:tr h="3871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903 2 02 29999 04 0091 150</a:t>
                      </a:r>
                    </a:p>
                  </a:txBody>
                  <a:tcPr marL="2509" marR="2509" marT="2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Прочие субсидии бюджетам городских округов (</a:t>
                      </a:r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на мероприятия по разработке проектно-сметной документации на проведение капитального ремонта зданий муниципальных общеобразовательных организаций в Московской области)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09" marR="2509" marT="2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66 448 046,00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65 481 079,51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98,54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605912"/>
                  </a:ext>
                </a:extLst>
              </a:tr>
              <a:tr h="3935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901 2 02 29999 04 0093 150</a:t>
                      </a:r>
                    </a:p>
                  </a:txBody>
                  <a:tcPr marL="2509" marR="2509" marT="2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Прочие субсидии бюджетам городских округов (</a:t>
                      </a:r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на внедрение современных средств наблюдения и оповещения о правонарушениях в подъездах многоквартирных домов Московской области)</a:t>
                      </a:r>
                      <a:endParaRPr lang="ru-RU" sz="6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51 341 000,00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46 847 414,45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91,25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282840"/>
                  </a:ext>
                </a:extLst>
              </a:tr>
              <a:tr h="3985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901 2 02 29999 04 0095 150</a:t>
                      </a:r>
                    </a:p>
                  </a:txBody>
                  <a:tcPr marL="2509" marR="2509" marT="2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Прочие субсидии бюджетам городских округов (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на реализацию мероприятий по благоустройству территорий общего пользования, связанных с функционированием Московских центральных диаметров</a:t>
                      </a:r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311 343 630,00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264 383 955,90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84,92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71019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902 2 02 29999 04 0097 150</a:t>
                      </a:r>
                    </a:p>
                  </a:txBody>
                  <a:tcPr marL="2509" marR="2509" marT="2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Прочие субсидии бюджетам городских округов (</a:t>
                      </a:r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на  проведение капитального ремонта объектов физической культуры и спорта, находящихся в собственности муниципальных образований Московской области)</a:t>
                      </a:r>
                      <a:endParaRPr lang="ru-RU" sz="6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127 077 030,00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127 077 030,00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562032"/>
                  </a:ext>
                </a:extLst>
              </a:tr>
              <a:tr h="3377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903 2 02 29999 04 0098 150</a:t>
                      </a:r>
                    </a:p>
                  </a:txBody>
                  <a:tcPr marL="2509" marR="2509" marT="2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Прочие субсидии бюджетам городских округов (</a:t>
                      </a:r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на благоустройство территорий муниципальных общеобразовательных организаций, в зданиях которых выполнен капитальный ремонт)</a:t>
                      </a:r>
                      <a:endParaRPr lang="ru-RU" sz="6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58 040 427,00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49 043 337,22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84,50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176278"/>
                  </a:ext>
                </a:extLst>
              </a:tr>
              <a:tr h="5865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903 2 02 29999 04 0099 150</a:t>
                      </a:r>
                    </a:p>
                  </a:txBody>
                  <a:tcPr marL="2509" marR="2509" marT="2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Прочие субсидии бюджетам городских округов (</a:t>
                      </a:r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на государственную поддержку частных дошкольных образовательных организаций, частных общеобразовательных организаций и индивидуальных предпринимателей, осуществляющих образовательную деятельность по основным общеобразовательным программам дошкольного образования, с целью возмещения расходов на присмотр и уход, содержание имущества и арендную плату за использование помещений)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09" marR="2509" marT="2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115 894 000,00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115 585 000,00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99,73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159310"/>
                  </a:ext>
                </a:extLst>
              </a:tr>
              <a:tr h="1842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904 2 02 29999 04 0100 150</a:t>
                      </a:r>
                    </a:p>
                  </a:txBody>
                  <a:tcPr marL="2509" marR="2509" marT="2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Прочие субсидии бюджетам городских округов (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на создание доступной среды в муниципальных учреждениях культуры</a:t>
                      </a:r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952 000,00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952 000,00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2509" marR="2509" marT="2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766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598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 Городского округа Балашиха в сравнении с плановыми назначениями (руб.)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1712A5B-9FB1-49F0-BEA2-11A2EF59FB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966519"/>
              </p:ext>
            </p:extLst>
          </p:nvPr>
        </p:nvGraphicFramePr>
        <p:xfrm>
          <a:off x="179512" y="764704"/>
          <a:ext cx="8784976" cy="5910360"/>
        </p:xfrm>
        <a:graphic>
          <a:graphicData uri="http://schemas.openxmlformats.org/drawingml/2006/table">
            <a:tbl>
              <a:tblPr/>
              <a:tblGrid>
                <a:gridCol w="1936544">
                  <a:extLst>
                    <a:ext uri="{9D8B030D-6E8A-4147-A177-3AD203B41FA5}">
                      <a16:colId xmlns:a16="http://schemas.microsoft.com/office/drawing/2014/main" val="2467951000"/>
                    </a:ext>
                  </a:extLst>
                </a:gridCol>
                <a:gridCol w="3437041">
                  <a:extLst>
                    <a:ext uri="{9D8B030D-6E8A-4147-A177-3AD203B41FA5}">
                      <a16:colId xmlns:a16="http://schemas.microsoft.com/office/drawing/2014/main" val="2114136431"/>
                    </a:ext>
                  </a:extLst>
                </a:gridCol>
                <a:gridCol w="1256828">
                  <a:extLst>
                    <a:ext uri="{9D8B030D-6E8A-4147-A177-3AD203B41FA5}">
                      <a16:colId xmlns:a16="http://schemas.microsoft.com/office/drawing/2014/main" val="4244568428"/>
                    </a:ext>
                  </a:extLst>
                </a:gridCol>
                <a:gridCol w="1256828">
                  <a:extLst>
                    <a:ext uri="{9D8B030D-6E8A-4147-A177-3AD203B41FA5}">
                      <a16:colId xmlns:a16="http://schemas.microsoft.com/office/drawing/2014/main" val="1172234166"/>
                    </a:ext>
                  </a:extLst>
                </a:gridCol>
                <a:gridCol w="897735">
                  <a:extLst>
                    <a:ext uri="{9D8B030D-6E8A-4147-A177-3AD203B41FA5}">
                      <a16:colId xmlns:a16="http://schemas.microsoft.com/office/drawing/2014/main" val="3861233277"/>
                    </a:ext>
                  </a:extLst>
                </a:gridCol>
              </a:tblGrid>
              <a:tr h="2072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Коды </a:t>
                      </a:r>
                    </a:p>
                  </a:txBody>
                  <a:tcPr marL="2522" marR="2522" marT="2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Наименование </a:t>
                      </a:r>
                    </a:p>
                  </a:txBody>
                  <a:tcPr marL="2522" marR="2522" marT="2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Утвержденный бюджет  на 2023 год</a:t>
                      </a:r>
                    </a:p>
                  </a:txBody>
                  <a:tcPr marL="2522" marR="2522" marT="2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Факт 2023 год</a:t>
                      </a:r>
                    </a:p>
                  </a:txBody>
                  <a:tcPr marL="2522" marR="2522" marT="2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% исполнения</a:t>
                      </a:r>
                    </a:p>
                  </a:txBody>
                  <a:tcPr marL="2522" marR="2522" marT="2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009990"/>
                  </a:ext>
                </a:extLst>
              </a:tr>
              <a:tr h="61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1</a:t>
                      </a:r>
                    </a:p>
                  </a:txBody>
                  <a:tcPr marL="2522" marR="2522" marT="2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2</a:t>
                      </a:r>
                    </a:p>
                  </a:txBody>
                  <a:tcPr marL="2522" marR="2522" marT="2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3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4</a:t>
                      </a:r>
                    </a:p>
                  </a:txBody>
                  <a:tcPr marL="2522" marR="2522" marT="2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5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607762"/>
                  </a:ext>
                </a:extLst>
              </a:tr>
              <a:tr h="4188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903 2 02 29999 04 0101 150</a:t>
                      </a:r>
                    </a:p>
                  </a:txBody>
                  <a:tcPr marL="2522" marR="2522" marT="25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Прочие субсидии бюджетам городских округов </a:t>
                      </a:r>
                      <a:r>
                        <a:rPr lang="ru-RU" sz="600" b="0" i="1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(на укрепление материально-технической базы общеобразовательных организаций, команды которых заняли 1-5 места на соревнованиях «Веселые старты»)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22" marR="2522" marT="25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3 000 000,00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2 597 864,03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86,60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9853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901 2 02 29999 04 0103 150</a:t>
                      </a:r>
                    </a:p>
                  </a:txBody>
                  <a:tcPr marL="2522" marR="2522" marT="25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Прочие субсидии бюджетам городских округов </a:t>
                      </a:r>
                      <a:r>
                        <a:rPr lang="ru-RU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(на </a:t>
                      </a:r>
                      <a:r>
                        <a:rPr lang="ru-RU" sz="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софинансирование</a:t>
                      </a:r>
                      <a:r>
                        <a:rPr lang="ru-RU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работ по капитальному ремонту и ремонту автомобильных дорог общего пользования местного значения)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22" marR="2522" marT="25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231 784 000,00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224 491 848,10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96,85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652008"/>
                  </a:ext>
                </a:extLst>
              </a:tr>
              <a:tr h="3153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901 2 02 29999 04 0104 150</a:t>
                      </a:r>
                    </a:p>
                  </a:txBody>
                  <a:tcPr marL="2522" marR="2522" marT="25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Прочие субсидии бюджетам городских округов (</a:t>
                      </a:r>
                      <a:r>
                        <a:rPr lang="ru-RU" sz="600" b="0" i="1" u="none" strike="noStrike" dirty="0">
                          <a:effectLst/>
                          <a:latin typeface="Arial Cyr" panose="020B0604020202020204" pitchFamily="34" charset="0"/>
                        </a:rPr>
                        <a:t>на капитальный ремонт сетей водоснабжения, водоотведения, теплоснабжения</a:t>
                      </a:r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21 927 290,00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17 914 357,16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81,70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387388"/>
                  </a:ext>
                </a:extLst>
              </a:tr>
              <a:tr h="29230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903 2 02 29999 04 0106 150</a:t>
                      </a:r>
                    </a:p>
                  </a:txBody>
                  <a:tcPr marL="2522" marR="2522" marT="25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Прочие субсидии бюджетам городских округов </a:t>
                      </a:r>
                      <a:r>
                        <a:rPr lang="ru-RU" sz="600" b="0" i="1" u="none" strike="noStrike" dirty="0">
                          <a:effectLst/>
                          <a:latin typeface="Arial Cyr" panose="020B0604020202020204" pitchFamily="34" charset="0"/>
                        </a:rPr>
                        <a:t>(на проведение капитального ремонта в муниципальных дошкольных образовательных организациях и дошкольных отделениях муниципальных общеобразовательных организаций)</a:t>
                      </a:r>
                      <a:endParaRPr lang="ru-RU" sz="6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245 476 868,00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190 468 734,19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77,59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710141"/>
                  </a:ext>
                </a:extLst>
              </a:tr>
              <a:tr h="3459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903 2 02 29999 04 0110 150</a:t>
                      </a:r>
                    </a:p>
                  </a:txBody>
                  <a:tcPr marL="2522" marR="2522" marT="25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Прочие субсидии бюджетам городских округов (</a:t>
                      </a:r>
                      <a:r>
                        <a:rPr lang="ru-RU" sz="600" b="0" i="1" u="none" strike="noStrike" dirty="0">
                          <a:effectLst/>
                          <a:latin typeface="Arial Cyr" panose="020B0604020202020204" pitchFamily="34" charset="0"/>
                        </a:rPr>
                        <a:t>Устройство спортивных и детских площадок на территории муниципальных общеобразовательных организаций</a:t>
                      </a:r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18 000 000,00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18 000 000,00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071012"/>
                  </a:ext>
                </a:extLst>
              </a:tr>
              <a:tr h="3207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904 2 02 29999 04 0111 150</a:t>
                      </a:r>
                    </a:p>
                  </a:txBody>
                  <a:tcPr marL="2522" marR="2522" marT="25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Прочие субсидии бюджетам городских округов (</a:t>
                      </a:r>
                      <a:r>
                        <a:rPr lang="ru-RU" sz="600" b="0" i="1" u="none" strike="noStrike" dirty="0">
                          <a:effectLst/>
                          <a:latin typeface="Arial Cyr" panose="020B0604020202020204" pitchFamily="34" charset="0"/>
                        </a:rPr>
                        <a:t>на проведение ремонта объектов муниципальных культурно-досуговых учреждений</a:t>
                      </a:r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10 000 000,00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10 000 000,00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627339"/>
                  </a:ext>
                </a:extLst>
              </a:tr>
              <a:tr h="2378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000 2 02 30000 00 0000 150</a:t>
                      </a:r>
                    </a:p>
                  </a:txBody>
                  <a:tcPr marL="2522" marR="2522" marT="25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Субвенции бюджетам бюджетной системы Российской Федерации      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9 394 412 438,00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9 315 841 214,25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99,16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65578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000 2 02 30024 04 0000 150</a:t>
                      </a:r>
                    </a:p>
                  </a:txBody>
                  <a:tcPr marL="2522" marR="2522" marT="25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Субвенции бюджетам городских округов на выполнение передаваемых полномочий субъектов Российской Федерации      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60 415 970,00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57 999 925,02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96,00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719780"/>
                  </a:ext>
                </a:extLst>
              </a:tr>
              <a:tr h="5390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901 2 02 30024 04 0002 150</a:t>
                      </a:r>
                    </a:p>
                  </a:txBody>
                  <a:tcPr marL="2522" marR="2522" marT="25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Субвенции бюджетам городских округов на выполнение передаваемых полномочий субъектов Российской Федерации 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(на обеспечение переданного государственного полномочия Московской области по созданию комиссий по делам несовершеннолетних и защите их прав муниципальных образований Московской области)</a:t>
                      </a:r>
                      <a:endParaRPr lang="ru-RU" sz="6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25 482 000,00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23 604 029,17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92,63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885139"/>
                  </a:ext>
                </a:extLst>
              </a:tr>
              <a:tr h="5462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901 2 02 30024 04 0003 150</a:t>
                      </a:r>
                    </a:p>
                  </a:txBody>
                  <a:tcPr marL="2522" marR="2522" marT="25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Субвенции бюджетам городских округов на выполнение передаваемых полномочий субъектов Российской Федерации 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(на осуществление переданных полномочий по временному хранению, комплектованию, учету и использованию архивных документов, относящихся к собственности Московской области и временно хранящихся в муниципальных архивах)</a:t>
                      </a:r>
                      <a:endParaRPr lang="ru-RU" sz="6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7 457 000,00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7 959 602,01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106,74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39611"/>
                  </a:ext>
                </a:extLst>
              </a:tr>
              <a:tr h="4824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903 2 02 30024 04 0004 150</a:t>
                      </a:r>
                    </a:p>
                  </a:txBody>
                  <a:tcPr marL="2522" marR="2522" marT="25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Субвенции бюджетам городских округов на выполнение передаваемых полномочий субъектов Российской Федерации 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(на оплату расходов, связанных с компенсацией проезда к месту учебы и обратно отдельным категориям обучающихся по очной форме обучения муниципальных общеобразовательных организаций в Московской области)</a:t>
                      </a:r>
                      <a:endParaRPr lang="ru-RU" sz="6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106 000,00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81 000,00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76,42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263344"/>
                  </a:ext>
                </a:extLst>
              </a:tr>
              <a:tr h="29230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002 2 02 30024 04 0005 150</a:t>
                      </a:r>
                    </a:p>
                  </a:txBody>
                  <a:tcPr marL="2522" marR="2522" marT="25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Субвенции бюджетам городских округов на выполнение передаваемых полномочий субъектов Российской Федерации 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(для осуществление государственных полномочий Московской области в области земельных отношений)</a:t>
                      </a:r>
                      <a:endParaRPr lang="ru-RU" sz="6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8 764 000,00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8 764 000,00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88763"/>
                  </a:ext>
                </a:extLst>
              </a:tr>
              <a:tr h="4079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901 2 02 30024 04 0007 150</a:t>
                      </a:r>
                    </a:p>
                  </a:txBody>
                  <a:tcPr marL="2522" marR="2522" marT="25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Субвенции бюджетам городских округов на выполнение   передаваемых полномочий субъектов Российской Федерации (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на осуществление переданных полномочий Московской области по организации мероприятий при осуществлении деятельности по обращению с собаками без владельцев</a:t>
                      </a:r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6 906 000,00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6 906 000,00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449729"/>
                  </a:ext>
                </a:extLst>
              </a:tr>
              <a:tr h="3501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901 2 02 30024 04 0008 150</a:t>
                      </a:r>
                    </a:p>
                  </a:txBody>
                  <a:tcPr marL="2522" marR="2522" marT="25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Субвенции бюджетам городских округов на выполнение   передаваемых полномочий субъектов Российской Федерации (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на создание административных комиссий, уполномоченных рассматривать дела об административных правонарушениях в сфере благоустройства )</a:t>
                      </a:r>
                      <a:endParaRPr lang="ru-RU" sz="6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1 406 000,00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1 406 000,00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052960"/>
                  </a:ext>
                </a:extLst>
              </a:tr>
              <a:tr h="4657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901 2 02 30024 04 0009 150</a:t>
                      </a:r>
                    </a:p>
                  </a:txBody>
                  <a:tcPr marL="2522" marR="2522" marT="25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Субвенции бюджетам городских округов на выполнение   передаваемых полномочий субъектов Российской Федерации (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на осуществление переданных полномочий Московской области по транспортировке в морг, включая погрузоразгрузочные работы, с мест обнаружения или происшествия умерших для производства судебно-медицинской экспертизы)</a:t>
                      </a:r>
                      <a:endParaRPr lang="ru-RU" sz="6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1 388 000,00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1 197 323,84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86,26</a:t>
                      </a:r>
                    </a:p>
                  </a:txBody>
                  <a:tcPr marL="2522" marR="2522" marT="2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794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17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 Городского округа Балашиха в сравнении с плановыми назначениями (руб.)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CEC90D0-0743-46DA-8A4C-BC75A2060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83800"/>
              </p:ext>
            </p:extLst>
          </p:nvPr>
        </p:nvGraphicFramePr>
        <p:xfrm>
          <a:off x="179512" y="908720"/>
          <a:ext cx="8784976" cy="5790715"/>
        </p:xfrm>
        <a:graphic>
          <a:graphicData uri="http://schemas.openxmlformats.org/drawingml/2006/table">
            <a:tbl>
              <a:tblPr/>
              <a:tblGrid>
                <a:gridCol w="1368152">
                  <a:extLst>
                    <a:ext uri="{9D8B030D-6E8A-4147-A177-3AD203B41FA5}">
                      <a16:colId xmlns:a16="http://schemas.microsoft.com/office/drawing/2014/main" val="1097952116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422750722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21424762"/>
                    </a:ext>
                  </a:extLst>
                </a:gridCol>
                <a:gridCol w="974476">
                  <a:extLst>
                    <a:ext uri="{9D8B030D-6E8A-4147-A177-3AD203B41FA5}">
                      <a16:colId xmlns:a16="http://schemas.microsoft.com/office/drawing/2014/main" val="1857768857"/>
                    </a:ext>
                  </a:extLst>
                </a:gridCol>
                <a:gridCol w="897732">
                  <a:extLst>
                    <a:ext uri="{9D8B030D-6E8A-4147-A177-3AD203B41FA5}">
                      <a16:colId xmlns:a16="http://schemas.microsoft.com/office/drawing/2014/main" val="3396330644"/>
                    </a:ext>
                  </a:extLst>
                </a:gridCol>
              </a:tblGrid>
              <a:tr h="2368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Коды </a:t>
                      </a:r>
                    </a:p>
                  </a:txBody>
                  <a:tcPr marL="1662" marR="1662" marT="1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Наименование </a:t>
                      </a:r>
                    </a:p>
                  </a:txBody>
                  <a:tcPr marL="1662" marR="1662" marT="1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Утвержденный бюджет  на 2023 год</a:t>
                      </a:r>
                    </a:p>
                  </a:txBody>
                  <a:tcPr marL="1662" marR="1662" marT="1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Факт 2023 год</a:t>
                      </a:r>
                    </a:p>
                  </a:txBody>
                  <a:tcPr marL="1662" marR="1662" marT="1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% исполнения</a:t>
                      </a:r>
                    </a:p>
                  </a:txBody>
                  <a:tcPr marL="1662" marR="1662" marT="1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963802"/>
                  </a:ext>
                </a:extLst>
              </a:tr>
              <a:tr h="798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 dirty="0">
                          <a:effectLst/>
                          <a:latin typeface="Arial Cyr" panose="020B0604020202020204" pitchFamily="34" charset="0"/>
                        </a:rPr>
                        <a:t>1</a:t>
                      </a:r>
                    </a:p>
                  </a:txBody>
                  <a:tcPr marL="1662" marR="1662" marT="1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2</a:t>
                      </a:r>
                    </a:p>
                  </a:txBody>
                  <a:tcPr marL="1662" marR="1662" marT="1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3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4</a:t>
                      </a:r>
                    </a:p>
                  </a:txBody>
                  <a:tcPr marL="1662" marR="1662" marT="1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5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875508"/>
                  </a:ext>
                </a:extLst>
              </a:tr>
              <a:tr h="4897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901 2 02 30024 04 0010 150</a:t>
                      </a:r>
                    </a:p>
                  </a:txBody>
                  <a:tcPr marL="1662" marR="1662" marT="16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Субвенции бюджетам городских округов на выполнение переданных полномочий субъектов Российской Федерации (</a:t>
                      </a:r>
                      <a:r>
                        <a:rPr lang="ru-RU" sz="600" b="0" i="1" u="none" strike="noStrike" dirty="0">
                          <a:effectLst/>
                          <a:latin typeface="Arial Cyr" panose="020B0604020202020204" pitchFamily="34" charset="0"/>
                        </a:rPr>
                        <a:t>для осуществления отдельных государственных полномочий в части присвоения адресов объектам адресации, изменения и аннулирования адресов, присвоения наименований элементам улично-дорожной сети (за исключением автомобильных дорог федерального значения, автомобильных дорог регионального или межмуниципального значения, местного значения муниципального района), наименований элементам планировочной структуры, изменения, аннулирования таких наименований, согласования переустройства и перепланировки помещений в многоквартирном доме</a:t>
                      </a:r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2 490 000,00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2 490 000,00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204250"/>
                  </a:ext>
                </a:extLst>
              </a:tr>
              <a:tr h="5547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901 2 02 30024 04 0011 150</a:t>
                      </a:r>
                    </a:p>
                  </a:txBody>
                  <a:tcPr marL="1662" marR="1662" marT="16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Субвенции бюджетам городских округов на выполнение переданных полномочий субъектов Российской Федерации (</a:t>
                      </a:r>
                      <a:r>
                        <a:rPr lang="ru-RU" sz="600" b="0" i="1" u="none" strike="noStrike" dirty="0">
                          <a:effectLst/>
                          <a:latin typeface="Arial Cyr" panose="020B0604020202020204" pitchFamily="34" charset="0"/>
                        </a:rPr>
                        <a:t>на осуществление отдельных государственных полномочий в части подготовки и направления уведомлений о соответствии (несоответствии) указанных в уведомлении о планируемом строительстве параметров объекта индивидуального жилищного строительства или садового дома установленным параметрам и допустимости размещения объекта индивидуального жилищного строительства или садового дома на земельном участке, уведомлений о соответствии (несоответствии) построенных или реконструированных объектов индивидуального жилищного строительства или садового дома требованиям законодательства о градостроительной деятельности)</a:t>
                      </a:r>
                      <a:endParaRPr lang="ru-RU" sz="6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498 000,00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498 000,00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343506"/>
                  </a:ext>
                </a:extLst>
              </a:tr>
              <a:tr h="3270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901 2 02 30024 04 0012 150</a:t>
                      </a:r>
                    </a:p>
                  </a:txBody>
                  <a:tcPr marL="1662" marR="1662" marT="16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Субвенции бюджетам городских округов на выполнение переданных полномочий субъектов Российской Федерации (</a:t>
                      </a:r>
                      <a:r>
                        <a:rPr lang="ru-RU" sz="600" b="0" i="1" u="none" strike="noStrike" dirty="0">
                          <a:effectLst/>
                          <a:latin typeface="Arial Cyr" panose="020B0604020202020204" pitchFamily="34" charset="0"/>
                        </a:rPr>
                        <a:t>на обеспечение переданных государственных полномочий Московской области по организации деятельности по сбору (в том числе раздельный сбор), транспортированию, обработке, утилизации отходов, в том числе бытового мусора, на лесных участках в составе земель лесного фонда, не предоставленных гражданам и юридическим лицам</a:t>
                      </a:r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)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3 728 970,00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3 728 970,00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096057"/>
                  </a:ext>
                </a:extLst>
              </a:tr>
              <a:tr h="2368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901 2 02 30024 04 0013 150</a:t>
                      </a:r>
                    </a:p>
                  </a:txBody>
                  <a:tcPr marL="1662" marR="1662" marT="16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Субвенции бюджетам городских округов  на выполнение переданных полномочий субъектов Российской Федерации</a:t>
                      </a:r>
                      <a:r>
                        <a:rPr lang="ru-RU" sz="600" b="0" i="1" u="none" strike="noStrike" dirty="0">
                          <a:effectLst/>
                          <a:latin typeface="Arial Cyr" panose="020B0604020202020204" pitchFamily="34" charset="0"/>
                        </a:rPr>
                        <a:t> </a:t>
                      </a:r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(</a:t>
                      </a:r>
                      <a:r>
                        <a:rPr lang="ru-RU" sz="600" b="0" i="1" u="none" strike="noStrike" dirty="0">
                          <a:effectLst/>
                          <a:latin typeface="Arial Cyr" panose="020B0604020202020204" pitchFamily="34" charset="0"/>
                        </a:rPr>
                        <a:t>на осуществление переданных органам местного самоуправления полномочий по региональному государственному жилищному контролю (надзору) за соблюдением гражданами требований правил пользования газом) </a:t>
                      </a:r>
                      <a:endParaRPr lang="ru-RU" sz="6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2 190 000,00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1 365 000,00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62,33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273760"/>
                  </a:ext>
                </a:extLst>
              </a:tr>
              <a:tr h="2567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901 2 02 30029 04 0000 150</a:t>
                      </a:r>
                    </a:p>
                  </a:txBody>
                  <a:tcPr marL="1662" marR="1662" marT="16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Субвенции бюджетам городских округов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9 302 000,00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9 302 000,00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557986"/>
                  </a:ext>
                </a:extLst>
              </a:tr>
              <a:tr h="274007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903 2 02 30029 04 0000 150</a:t>
                      </a:r>
                    </a:p>
                  </a:txBody>
                  <a:tcPr marL="1662" marR="1662" marT="16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Субвенции бюджетам городских округов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150 750 000,00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150 750 000,00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301049"/>
                  </a:ext>
                </a:extLst>
              </a:tr>
              <a:tr h="1644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002 2 02 35082 04 0000 150</a:t>
                      </a:r>
                    </a:p>
                  </a:txBody>
                  <a:tcPr marL="1662" marR="1662" marT="16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Субвенции бюджетам городских округов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216 284 000,00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213 366 079,77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98,65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722655"/>
                  </a:ext>
                </a:extLst>
              </a:tr>
              <a:tr h="2253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901 2 02 35120 04 0000 150</a:t>
                      </a:r>
                    </a:p>
                  </a:txBody>
                  <a:tcPr marL="1662" marR="1662" marT="16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Субвенции бюджетам городских округов на 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 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68,00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027442"/>
                  </a:ext>
                </a:extLst>
              </a:tr>
              <a:tr h="2572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903 2 02 35179 04 0000 150</a:t>
                      </a:r>
                    </a:p>
                  </a:txBody>
                  <a:tcPr marL="1662" marR="1662" marT="16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Cубвенции бюджетам городских округов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16 002 400,00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16 002 400,00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399335"/>
                  </a:ext>
                </a:extLst>
              </a:tr>
              <a:tr h="3152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903 2 02 35303 04 0000 150</a:t>
                      </a:r>
                    </a:p>
                  </a:txBody>
                  <a:tcPr marL="1662" marR="1662" marT="16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Субвенции бюджетам городских округов на ежемесячное денежное вознаграждение за классное руководство педагогическим работникам государственных и муниципальных образовательных организаций, реализующих образовательные программы начального общего образования, образовательные программы основного общего образования, образовательные программы среднего общего образования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179 207 000,00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178 738 560,00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99,74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447241"/>
                  </a:ext>
                </a:extLst>
              </a:tr>
              <a:tr h="1661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000 2 02 39999 04 0000 150</a:t>
                      </a:r>
                    </a:p>
                  </a:txBody>
                  <a:tcPr marL="1662" marR="1662" marT="16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Прочие субвенции бюджетам городских округов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8 762 451 000,00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8 689 682 249,46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99,17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227105"/>
                  </a:ext>
                </a:extLst>
              </a:tr>
              <a:tr h="7174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903 2 02 39999 04 0005 150</a:t>
                      </a:r>
                    </a:p>
                  </a:txBody>
                  <a:tcPr marL="1662" marR="1662" marT="16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Прочие субвенции бюджетам городских округов 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(на финансовое обеспечение получения гражданами дошкольного образования в частных дошкольных образовательных организациях в Московской области,дошкольного, начального общего, основного общего, среднего общего образования в частных общеобразовательных организациях в Московской области,осуществляющих образовательную деятельность по имеющим государственную аккредитацию основным общеобразовательным программам,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услуг), и на обеспечение питанием отдельных категорий обучающихся по очной форме обучения в частных общеобразовательных организациях в Московской области, осуществляющих образовательную деятельность по имеющим государственную аккредитацию основным общеобразовательным программам)</a:t>
                      </a:r>
                      <a:endParaRPr lang="ru-RU" sz="6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389 693 000,00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384 346 000,00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98,63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574890"/>
                  </a:ext>
                </a:extLst>
              </a:tr>
              <a:tr h="5873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903 2 02 39999 04 0006 150</a:t>
                      </a:r>
                    </a:p>
                  </a:txBody>
                  <a:tcPr marL="1662" marR="1662" marT="16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Прочие субвенции бюджетам городских округов </a:t>
                      </a:r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(на финансовое обеспечение государственных гарантий реализации прав граждан на получение общедоступного и бесплатного дошкольного образования в муниципальных дошкольных образовательных организациях в Московской области, общедоступного и бесплатного дошкольного, начального общего, основного общего, среднего общего образования  в муниципальных общеобразовательных организациях в Московской области, обеспечение дополнительного образования детей в муниципальных общеобразовательных организациях в Московской области,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</a:t>
                      </a:r>
                      <a:endParaRPr lang="ru-RU" sz="6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8 372 758 000,00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8 305 336 249,46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99,19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058716"/>
                  </a:ext>
                </a:extLst>
              </a:tr>
              <a:tr h="3043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000 2 02 40000 00 0000 150</a:t>
                      </a:r>
                    </a:p>
                  </a:txBody>
                  <a:tcPr marL="1662" marR="1662" marT="16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Иные межбюджетные трансферты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179 058 000,00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179 057 427,00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495160"/>
                  </a:ext>
                </a:extLst>
              </a:tr>
              <a:tr h="1020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000 2 02 49999 04 0000 150</a:t>
                      </a:r>
                    </a:p>
                  </a:txBody>
                  <a:tcPr marL="1662" marR="1662" marT="16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Прочие межбюджетные трансферты, передаваемые бюджетам городских округов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179 058 000,00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179 057 427,00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1662" marR="1662" marT="1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129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425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 Городского округа Балашиха в сравнении с плановыми назначениями (руб.)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1D7193A-5B89-4208-9676-7FB29481B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756143"/>
              </p:ext>
            </p:extLst>
          </p:nvPr>
        </p:nvGraphicFramePr>
        <p:xfrm>
          <a:off x="323528" y="908720"/>
          <a:ext cx="8712967" cy="5789125"/>
        </p:xfrm>
        <a:graphic>
          <a:graphicData uri="http://schemas.openxmlformats.org/drawingml/2006/table">
            <a:tbl>
              <a:tblPr/>
              <a:tblGrid>
                <a:gridCol w="1920669">
                  <a:extLst>
                    <a:ext uri="{9D8B030D-6E8A-4147-A177-3AD203B41FA5}">
                      <a16:colId xmlns:a16="http://schemas.microsoft.com/office/drawing/2014/main" val="2308378252"/>
                    </a:ext>
                  </a:extLst>
                </a:gridCol>
                <a:gridCol w="3408870">
                  <a:extLst>
                    <a:ext uri="{9D8B030D-6E8A-4147-A177-3AD203B41FA5}">
                      <a16:colId xmlns:a16="http://schemas.microsoft.com/office/drawing/2014/main" val="3445631217"/>
                    </a:ext>
                  </a:extLst>
                </a:gridCol>
                <a:gridCol w="1246526">
                  <a:extLst>
                    <a:ext uri="{9D8B030D-6E8A-4147-A177-3AD203B41FA5}">
                      <a16:colId xmlns:a16="http://schemas.microsoft.com/office/drawing/2014/main" val="3183528761"/>
                    </a:ext>
                  </a:extLst>
                </a:gridCol>
                <a:gridCol w="1246526">
                  <a:extLst>
                    <a:ext uri="{9D8B030D-6E8A-4147-A177-3AD203B41FA5}">
                      <a16:colId xmlns:a16="http://schemas.microsoft.com/office/drawing/2014/main" val="4121145500"/>
                    </a:ext>
                  </a:extLst>
                </a:gridCol>
                <a:gridCol w="890376">
                  <a:extLst>
                    <a:ext uri="{9D8B030D-6E8A-4147-A177-3AD203B41FA5}">
                      <a16:colId xmlns:a16="http://schemas.microsoft.com/office/drawing/2014/main" val="2346821256"/>
                    </a:ext>
                  </a:extLst>
                </a:gridCol>
              </a:tblGrid>
              <a:tr h="2496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Коды 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Наименование 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Утвержденный бюджет  на 2023 год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Факт 2023 год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% исполнения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074050"/>
                  </a:ext>
                </a:extLst>
              </a:tr>
              <a:tr h="684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 dirty="0">
                          <a:effectLst/>
                          <a:latin typeface="Arial Cyr" panose="020B0604020202020204" pitchFamily="34" charset="0"/>
                        </a:rPr>
                        <a:t>1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2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3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4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5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02535"/>
                  </a:ext>
                </a:extLst>
              </a:tr>
              <a:tr h="303951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901 2 02 49999 04 0000 150</a:t>
                      </a:r>
                    </a:p>
                  </a:txBody>
                  <a:tcPr marL="3025" marR="3025" marT="3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Прочие межбюджетные трансферты, передаваемые бюджетам городских округов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85 432 000,00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85 432 000,00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587760"/>
                  </a:ext>
                </a:extLst>
              </a:tr>
              <a:tr h="2893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902 2 02 49999 04 0000 150</a:t>
                      </a:r>
                    </a:p>
                  </a:txBody>
                  <a:tcPr marL="3025" marR="3025" marT="3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Прочие межбюджетные трансферты, передаваемые бюджетам городских округов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11 387 000,00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11 387 000,00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41119"/>
                  </a:ext>
                </a:extLst>
              </a:tr>
              <a:tr h="2746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903 2 02 49999 04 0000 150</a:t>
                      </a:r>
                    </a:p>
                  </a:txBody>
                  <a:tcPr marL="3025" marR="3025" marT="3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Прочие межбюджетные трансферты, передаваемые бюджетам городских округов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53 329 000,00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53 328 427,00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163570"/>
                  </a:ext>
                </a:extLst>
              </a:tr>
              <a:tr h="2600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904 2 02 49999 04 0000 150</a:t>
                      </a:r>
                    </a:p>
                  </a:txBody>
                  <a:tcPr marL="3025" marR="3025" marT="3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Прочие межбюджетные трансферты, передаваемые бюджетам городских округов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28 910 000,00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28 910 000,00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881"/>
                  </a:ext>
                </a:extLst>
              </a:tr>
              <a:tr h="5561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000 2 18 00000 00 0000 000  </a:t>
                      </a:r>
                    </a:p>
                  </a:txBody>
                  <a:tcPr marL="3025" marR="3025" marT="3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Доходы бюджетов бюджетной системы Российской Федерации от возврата остатков субсидий, субвенций и иных межбюджетных трансфертов, имеющих целевое назначение, прошлых лет 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117 529 108,00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134 594 670,24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114,52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438550"/>
                  </a:ext>
                </a:extLst>
              </a:tr>
              <a:tr h="4200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000 2 18 04010 04 0000 150</a:t>
                      </a:r>
                    </a:p>
                  </a:txBody>
                  <a:tcPr marL="3025" marR="3025" marT="3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1" u="none" strike="noStrike" dirty="0">
                          <a:effectLst/>
                          <a:latin typeface="Arial Cyr" panose="020B0604020202020204" pitchFamily="34" charset="0"/>
                        </a:rPr>
                        <a:t>Доходы бюджетов городских округов от возврата бюджетными учреждениями остатков субсидий прошлых лет 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1" u="none" strike="noStrike" dirty="0">
                          <a:effectLst/>
                          <a:latin typeface="Arial Cyr" panose="020B0604020202020204" pitchFamily="34" charset="0"/>
                        </a:rPr>
                        <a:t>8 737 967,00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19 464 474,49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222,76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07557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901 2 18 04010 04 0000 150</a:t>
                      </a:r>
                    </a:p>
                  </a:txBody>
                  <a:tcPr marL="3025" marR="3025" marT="3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Доходы бюджетов городских округов от возврата бюджетными учреждениями остатков субсидий прошлых лет 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2 975 026,00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2 975 810,93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100,03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621790"/>
                  </a:ext>
                </a:extLst>
              </a:tr>
              <a:tr h="4880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902 2 18 04010 04 0000 150</a:t>
                      </a:r>
                    </a:p>
                  </a:txBody>
                  <a:tcPr marL="3025" marR="3025" marT="3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Доходы бюджетов городских округов от возврата бюджетными учреждениями остатков субсидий прошлых лет 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24 359,00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24 359,42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021838"/>
                  </a:ext>
                </a:extLst>
              </a:tr>
              <a:tr h="4588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903 2 18 04010 04 0000 150</a:t>
                      </a:r>
                    </a:p>
                  </a:txBody>
                  <a:tcPr marL="3025" marR="3025" marT="3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Доходы бюджетов городских округов от возврата бюджетными учреждениями остатков субсидий прошлых лет 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5 725 973,00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15 910 749,67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277,87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304866"/>
                  </a:ext>
                </a:extLst>
              </a:tr>
              <a:tr h="4577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904 2 18 04010 04 0000 150</a:t>
                      </a:r>
                    </a:p>
                  </a:txBody>
                  <a:tcPr marL="3025" marR="3025" marT="3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Доходы бюджетов городских округов от возврата бюджетными учреждениями остатков субсидий прошлых лет 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12 609,00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553 554,47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4 390,15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476961"/>
                  </a:ext>
                </a:extLst>
              </a:tr>
              <a:tr h="453571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000 2 18 04020 04 0000 150</a:t>
                      </a:r>
                    </a:p>
                  </a:txBody>
                  <a:tcPr marL="3025" marR="3025" marT="3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Доходы бюджетов городских округов от возврата автономными учреждениями остатков субсидий прошлых лет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8 791 141,00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1" u="none" strike="noStrike" dirty="0">
                          <a:effectLst/>
                          <a:latin typeface="Arial Cyr" panose="020B0604020202020204" pitchFamily="34" charset="0"/>
                        </a:rPr>
                        <a:t>13 958 497,75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158,78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634988"/>
                  </a:ext>
                </a:extLst>
              </a:tr>
              <a:tr h="3180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902 2 18 04020 04 0000 150</a:t>
                      </a:r>
                    </a:p>
                  </a:txBody>
                  <a:tcPr marL="3025" marR="3025" marT="3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Доходы бюджетов городских округов от возврата автономными учреждениями остатков субсидий прошлых лет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8 045,00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8 045,00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4805"/>
                  </a:ext>
                </a:extLst>
              </a:tr>
              <a:tr h="3053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903 2 18 04020 04 0000 150</a:t>
                      </a:r>
                    </a:p>
                  </a:txBody>
                  <a:tcPr marL="3025" marR="3025" marT="3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Доходы бюджетов городских округов от возврата автономными учреждениями остатков субсидий прошлых лет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7 989 823,00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13 157 179,69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164,67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01394"/>
                  </a:ext>
                </a:extLst>
              </a:tr>
              <a:tr h="2632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904 2 18 04020 04 0000 150</a:t>
                      </a:r>
                    </a:p>
                  </a:txBody>
                  <a:tcPr marL="3025" marR="3025" marT="3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Доходы бюджетов городских округов от возврата автономными учреждениями остатков субсидий прошлых лет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793 273,00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793 273,06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402245"/>
                  </a:ext>
                </a:extLst>
              </a:tr>
              <a:tr h="2360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000 2 18 04030 04 0000 150</a:t>
                      </a:r>
                    </a:p>
                  </a:txBody>
                  <a:tcPr marL="3025" marR="3025" marT="3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Доходы бюджетов городских округов от возврата иными организациями остатков субсидий прошлых лет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100 000 000,00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1" u="none" strike="noStrike">
                          <a:effectLst/>
                          <a:latin typeface="Arial Cyr" panose="020B0604020202020204" pitchFamily="34" charset="0"/>
                        </a:rPr>
                        <a:t>101 171 698,00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101,17</a:t>
                      </a:r>
                    </a:p>
                  </a:txBody>
                  <a:tcPr marL="3025" marR="3025" marT="3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13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 Городского округа Балашиха в сравнении с плановыми назначениями (руб.)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5D6FE86-FAE9-48CA-B5E4-99733B9C7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099265"/>
              </p:ext>
            </p:extLst>
          </p:nvPr>
        </p:nvGraphicFramePr>
        <p:xfrm>
          <a:off x="179512" y="866441"/>
          <a:ext cx="8784976" cy="5713397"/>
        </p:xfrm>
        <a:graphic>
          <a:graphicData uri="http://schemas.openxmlformats.org/drawingml/2006/table">
            <a:tbl>
              <a:tblPr/>
              <a:tblGrid>
                <a:gridCol w="1936542">
                  <a:extLst>
                    <a:ext uri="{9D8B030D-6E8A-4147-A177-3AD203B41FA5}">
                      <a16:colId xmlns:a16="http://schemas.microsoft.com/office/drawing/2014/main" val="1632722150"/>
                    </a:ext>
                  </a:extLst>
                </a:gridCol>
                <a:gridCol w="3437040">
                  <a:extLst>
                    <a:ext uri="{9D8B030D-6E8A-4147-A177-3AD203B41FA5}">
                      <a16:colId xmlns:a16="http://schemas.microsoft.com/office/drawing/2014/main" val="3701799533"/>
                    </a:ext>
                  </a:extLst>
                </a:gridCol>
                <a:gridCol w="1256830">
                  <a:extLst>
                    <a:ext uri="{9D8B030D-6E8A-4147-A177-3AD203B41FA5}">
                      <a16:colId xmlns:a16="http://schemas.microsoft.com/office/drawing/2014/main" val="1063433090"/>
                    </a:ext>
                  </a:extLst>
                </a:gridCol>
                <a:gridCol w="1256830">
                  <a:extLst>
                    <a:ext uri="{9D8B030D-6E8A-4147-A177-3AD203B41FA5}">
                      <a16:colId xmlns:a16="http://schemas.microsoft.com/office/drawing/2014/main" val="3708362846"/>
                    </a:ext>
                  </a:extLst>
                </a:gridCol>
                <a:gridCol w="897734">
                  <a:extLst>
                    <a:ext uri="{9D8B030D-6E8A-4147-A177-3AD203B41FA5}">
                      <a16:colId xmlns:a16="http://schemas.microsoft.com/office/drawing/2014/main" val="1196723719"/>
                    </a:ext>
                  </a:extLst>
                </a:gridCol>
              </a:tblGrid>
              <a:tr h="242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Коды </a:t>
                      </a:r>
                    </a:p>
                  </a:txBody>
                  <a:tcPr marL="2897" marR="2897" marT="2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Наименование </a:t>
                      </a:r>
                    </a:p>
                  </a:txBody>
                  <a:tcPr marL="2897" marR="2897" marT="2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Утвержденный бюджет  на 2023 год</a:t>
                      </a:r>
                    </a:p>
                  </a:txBody>
                  <a:tcPr marL="2897" marR="2897" marT="2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Факт 2023 год</a:t>
                      </a:r>
                    </a:p>
                  </a:txBody>
                  <a:tcPr marL="2897" marR="2897" marT="2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% исполнения</a:t>
                      </a:r>
                    </a:p>
                  </a:txBody>
                  <a:tcPr marL="2897" marR="2897" marT="2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351777"/>
                  </a:ext>
                </a:extLst>
              </a:tr>
              <a:tr h="665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 dirty="0">
                          <a:effectLst/>
                          <a:latin typeface="Arial Cyr" panose="020B0604020202020204" pitchFamily="34" charset="0"/>
                        </a:rPr>
                        <a:t>1</a:t>
                      </a:r>
                    </a:p>
                  </a:txBody>
                  <a:tcPr marL="2897" marR="2897" marT="2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2</a:t>
                      </a:r>
                    </a:p>
                  </a:txBody>
                  <a:tcPr marL="2897" marR="2897" marT="2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3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4</a:t>
                      </a:r>
                    </a:p>
                  </a:txBody>
                  <a:tcPr marL="2897" marR="2897" marT="2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1" u="none" strike="noStrike">
                          <a:effectLst/>
                          <a:latin typeface="Arial Cyr" panose="020B0604020202020204" pitchFamily="34" charset="0"/>
                        </a:rPr>
                        <a:t>5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572195"/>
                  </a:ext>
                </a:extLst>
              </a:tr>
              <a:tr h="2311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002 2 18 04030 04 0000 150</a:t>
                      </a:r>
                    </a:p>
                  </a:txBody>
                  <a:tcPr marL="2897" marR="2897" marT="28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Доходы бюджетов городских округов от возврата иными организациями остатков субсидий прошлых лет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100 000 000,00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100 000 000,00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100,00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321186"/>
                  </a:ext>
                </a:extLst>
              </a:tr>
              <a:tr h="2660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901 2 18 04030 04 0000 150</a:t>
                      </a:r>
                    </a:p>
                  </a:txBody>
                  <a:tcPr marL="2897" marR="2897" marT="28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Доходы бюджетов городских округов от возврата иными организациями остатков субсидий прошлых лет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859 698,00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555660"/>
                  </a:ext>
                </a:extLst>
              </a:tr>
              <a:tr h="2195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903 2 18 04030 04 0000 150</a:t>
                      </a:r>
                    </a:p>
                  </a:txBody>
                  <a:tcPr marL="2897" marR="2897" marT="28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Доходы бюджетов городских округов от возврата иными организациями остатков субсидий прошлых лет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312 000,00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815946"/>
                  </a:ext>
                </a:extLst>
              </a:tr>
              <a:tr h="2018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000 2 19 00000 00 0000 000</a:t>
                      </a:r>
                    </a:p>
                  </a:txBody>
                  <a:tcPr marL="2897" marR="2897" marT="28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Возврат остатков субсидий, субвенций, и иных межбюджетных трансфертов, имеющих целевое назначение, прошлых лет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-35 612 114,03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911670"/>
                  </a:ext>
                </a:extLst>
              </a:tr>
              <a:tr h="5411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903 2 19 25304 04 0000 150</a:t>
                      </a:r>
                    </a:p>
                  </a:txBody>
                  <a:tcPr marL="2897" marR="2897" marT="28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Возврат остатков субсидий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организациях, из бюджетов городских округов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-64 680,39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437462"/>
                  </a:ext>
                </a:extLst>
              </a:tr>
              <a:tr h="5774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901 2 19 35135 04 0000 150</a:t>
                      </a:r>
                    </a:p>
                  </a:txBody>
                  <a:tcPr marL="2897" marR="2897" marT="28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Возврат остатков субвенций на осуществление полномочий по обеспечению жильем отдельных категорий граждан, установленных Федеральным законом от 12 января 1995 года № 5-ФЗ "О ветеранах", из бюджетов городских округов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-20 181,15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438458"/>
                  </a:ext>
                </a:extLst>
              </a:tr>
              <a:tr h="3998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901 2 19 35176 04 0000 150</a:t>
                      </a:r>
                    </a:p>
                  </a:txBody>
                  <a:tcPr marL="2897" marR="2897" marT="28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Возврат остатков субвенций на осуществление полномочий по обеспечению жильем отдельных категорий граждан, установленных Федеральным законом от 24 ноября 1995 года № 181-ФЗ "О социальной защите инвалидов в Российской Федерации", из бюджетов городских округов 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-20 181,15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215423"/>
                  </a:ext>
                </a:extLst>
              </a:tr>
              <a:tr h="4748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903 2 19 35303 04 0000 150</a:t>
                      </a:r>
                    </a:p>
                  </a:txBody>
                  <a:tcPr marL="2897" marR="2897" marT="28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Возврат остатков субвенций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организаций, из бюджетов городских округов</a:t>
                      </a:r>
                      <a:r>
                        <a:rPr lang="ru-RU" sz="600" b="0" i="0" u="none" strike="noStrike">
                          <a:solidFill>
                            <a:srgbClr val="FF0000"/>
                          </a:solidFill>
                          <a:effectLst/>
                          <a:latin typeface="Arial Cyr" panose="020B0604020202020204" pitchFamily="34" charset="0"/>
                        </a:rPr>
                        <a:t> </a:t>
                      </a:r>
                      <a:endParaRPr lang="ru-RU" sz="6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-4 705 866,67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545874"/>
                  </a:ext>
                </a:extLst>
              </a:tr>
              <a:tr h="4388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901 2 19 35485 04 0000 150</a:t>
                      </a:r>
                    </a:p>
                  </a:txBody>
                  <a:tcPr marL="2897" marR="2897" marT="28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Возврат остатков субвенций на обеспечение жильем граждан, уволенных с военной службы (службы), и приравненных к ним лиц, из бюджетов городских округов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-1 373 133,00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69132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1" u="none" strike="noStrike" dirty="0">
                          <a:effectLst/>
                          <a:latin typeface="Arial Cyr" panose="020B0604020202020204" pitchFamily="34" charset="0"/>
                        </a:rPr>
                        <a:t>000 2 19 60010 04 0000 150</a:t>
                      </a:r>
                    </a:p>
                  </a:txBody>
                  <a:tcPr marL="2897" marR="2897" marT="28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1" u="none" strike="noStrike" dirty="0">
                          <a:effectLst/>
                          <a:latin typeface="Arial Cyr" panose="020B0604020202020204" pitchFamily="34" charset="0"/>
                        </a:rPr>
                        <a:t>Возврат прочих остатков субсидий, субвенций и иных межбюджетных трансфертов, имеющих целевое назначение, прошлых лет из бюджетов городских округов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-29 428 071,67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70304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002 2 19 60010 04 0000 150</a:t>
                      </a:r>
                    </a:p>
                  </a:txBody>
                  <a:tcPr marL="2897" marR="2897" marT="28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Возврат прочих остатков субсидий, субвенций и иных межбюджетных трансфертов, имеющих целевое назначение, прошлых лет из бюджетов городских округов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-46 925,73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174133"/>
                  </a:ext>
                </a:extLst>
              </a:tr>
              <a:tr h="3094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901 2 19 60010 04 0000 150</a:t>
                      </a:r>
                    </a:p>
                  </a:txBody>
                  <a:tcPr marL="2897" marR="2897" marT="28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Возврат прочих остатков субсидий, субвенций и иных межбюджетных трансфертов, имеющих целевое назначение, прошлых лет из бюджетов городских округов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-4 108 899,36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344660"/>
                  </a:ext>
                </a:extLst>
              </a:tr>
              <a:tr h="2970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903 2 19 60010 04 0000 150</a:t>
                      </a:r>
                    </a:p>
                  </a:txBody>
                  <a:tcPr marL="2897" marR="2897" marT="28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Возврат прочих остатков субсидий, субвенций и иных межбюджетных трансфертов, имеющих целевое назначение, прошлых лет из бюджетов городских округов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-24 731 301,33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666220"/>
                  </a:ext>
                </a:extLst>
              </a:tr>
              <a:tr h="2678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904 2 19 60010 04 0000 150</a:t>
                      </a:r>
                    </a:p>
                  </a:txBody>
                  <a:tcPr marL="2897" marR="2897" marT="289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Возврат прочих остатков субсидий, субвенций и иных межбюджетных трансфертов, имеющих целевое назначение, прошлых лет из бюджетов городских округов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-540 945,25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824531"/>
                  </a:ext>
                </a:extLst>
              </a:tr>
              <a:tr h="2151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Итого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24 814 666 104,33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24 802 906 783,22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99,95</a:t>
                      </a:r>
                    </a:p>
                  </a:txBody>
                  <a:tcPr marL="2897" marR="2897" marT="2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137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493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72EA5A-66FA-4BD5-90E9-17A96AC92496}"/>
              </a:ext>
            </a:extLst>
          </p:cNvPr>
          <p:cNvSpPr txBox="1"/>
          <p:nvPr/>
        </p:nvSpPr>
        <p:spPr>
          <a:xfrm>
            <a:off x="323528" y="116632"/>
            <a:ext cx="87129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FF"/>
                </a:solidFill>
              </a:rPr>
              <a:t>Налоговые льготы и оценка налоговых расходов в связи с предоставлением льгот, установленных решением Совета депутатов Городского округа Балашиха от 10.06.2015 № 02/03  «Об установлении земельного налога на территории  Городского округа Балашиха»     (тыс. рублей)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CA46EDA4-CA3C-43C6-8A67-9583C3A5F7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501474"/>
              </p:ext>
            </p:extLst>
          </p:nvPr>
        </p:nvGraphicFramePr>
        <p:xfrm>
          <a:off x="323528" y="1340768"/>
          <a:ext cx="8640961" cy="5336593"/>
        </p:xfrm>
        <a:graphic>
          <a:graphicData uri="http://schemas.openxmlformats.org/drawingml/2006/table">
            <a:tbl>
              <a:tblPr/>
              <a:tblGrid>
                <a:gridCol w="576064">
                  <a:extLst>
                    <a:ext uri="{9D8B030D-6E8A-4147-A177-3AD203B41FA5}">
                      <a16:colId xmlns:a16="http://schemas.microsoft.com/office/drawing/2014/main" val="2097942203"/>
                    </a:ext>
                  </a:extLst>
                </a:gridCol>
                <a:gridCol w="5455893">
                  <a:extLst>
                    <a:ext uri="{9D8B030D-6E8A-4147-A177-3AD203B41FA5}">
                      <a16:colId xmlns:a16="http://schemas.microsoft.com/office/drawing/2014/main" val="2290637051"/>
                    </a:ext>
                  </a:extLst>
                </a:gridCol>
                <a:gridCol w="763079">
                  <a:extLst>
                    <a:ext uri="{9D8B030D-6E8A-4147-A177-3AD203B41FA5}">
                      <a16:colId xmlns:a16="http://schemas.microsoft.com/office/drawing/2014/main" val="2610286104"/>
                    </a:ext>
                  </a:extLst>
                </a:gridCol>
                <a:gridCol w="639533">
                  <a:extLst>
                    <a:ext uri="{9D8B030D-6E8A-4147-A177-3AD203B41FA5}">
                      <a16:colId xmlns:a16="http://schemas.microsoft.com/office/drawing/2014/main" val="465166463"/>
                    </a:ext>
                  </a:extLst>
                </a:gridCol>
                <a:gridCol w="581394">
                  <a:extLst>
                    <a:ext uri="{9D8B030D-6E8A-4147-A177-3AD203B41FA5}">
                      <a16:colId xmlns:a16="http://schemas.microsoft.com/office/drawing/2014/main" val="2371349856"/>
                    </a:ext>
                  </a:extLst>
                </a:gridCol>
                <a:gridCol w="624998">
                  <a:extLst>
                    <a:ext uri="{9D8B030D-6E8A-4147-A177-3AD203B41FA5}">
                      <a16:colId xmlns:a16="http://schemas.microsoft.com/office/drawing/2014/main" val="1647224603"/>
                    </a:ext>
                  </a:extLst>
                </a:gridCol>
              </a:tblGrid>
              <a:tr h="3616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льготных категорий</a:t>
                      </a:r>
                    </a:p>
                  </a:txBody>
                  <a:tcPr marL="3863" marR="3863" marT="3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Наменование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льготных категорий</a:t>
                      </a:r>
                    </a:p>
                  </a:txBody>
                  <a:tcPr marL="3863" marR="3863" marT="3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Оценка 2023 г. </a:t>
                      </a:r>
                    </a:p>
                  </a:txBody>
                  <a:tcPr marL="3863" marR="3863" marT="3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2024г. </a:t>
                      </a:r>
                    </a:p>
                  </a:txBody>
                  <a:tcPr marL="3863" marR="3863" marT="3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 г.</a:t>
                      </a:r>
                    </a:p>
                  </a:txBody>
                  <a:tcPr marL="3863" marR="3863" marT="3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 г.</a:t>
                      </a:r>
                    </a:p>
                  </a:txBody>
                  <a:tcPr marL="3863" marR="3863" marT="3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797018"/>
                  </a:ext>
                </a:extLst>
              </a:tr>
              <a:tr h="2263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marL="3863" marR="3863" marT="3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Земельный налог- физические лица </a:t>
                      </a:r>
                    </a:p>
                  </a:txBody>
                  <a:tcPr marL="3863" marR="3863" marT="3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573999"/>
                  </a:ext>
                </a:extLst>
              </a:tr>
              <a:tr h="1560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</a:t>
                      </a:r>
                    </a:p>
                  </a:txBody>
                  <a:tcPr marL="3863" marR="3863" marT="3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Ветераны и инвалиды Великой Отечественной войны, а также ветераны и инвалиды боевых действий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6 900,0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7 000,0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7 000,0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7 000,0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090959"/>
                  </a:ext>
                </a:extLst>
              </a:tr>
              <a:tr h="1456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1.2.</a:t>
                      </a:r>
                    </a:p>
                  </a:txBody>
                  <a:tcPr marL="3863" marR="3863" marT="3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Инвалиды I и II групп инвалидности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14 100,0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14 400,0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14 400,0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14 400,0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948822"/>
                  </a:ext>
                </a:extLst>
              </a:tr>
              <a:tr h="1309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</a:t>
                      </a:r>
                    </a:p>
                  </a:txBody>
                  <a:tcPr marL="3863" marR="3863" marT="3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Инвалиды III степени ограничения способности к трудовой деятельности</a:t>
                      </a:r>
                    </a:p>
                  </a:txBody>
                  <a:tcPr marL="3863" marR="3863" marT="3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014243"/>
                  </a:ext>
                </a:extLst>
              </a:tr>
              <a:tr h="1275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1.4.</a:t>
                      </a:r>
                    </a:p>
                  </a:txBody>
                  <a:tcPr marL="3863" marR="3863" marT="3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Инвалиды с детства, независимо от группы инвалидности; дети-инвалиды</a:t>
                      </a:r>
                    </a:p>
                  </a:txBody>
                  <a:tcPr marL="3863" marR="3863" marT="3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500025"/>
                  </a:ext>
                </a:extLst>
              </a:tr>
              <a:tr h="9894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1.5.</a:t>
                      </a:r>
                    </a:p>
                  </a:txBody>
                  <a:tcPr marL="3863" marR="3863" marT="3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Физические лица, имеющие право на получение социальной поддержки в соответствии с Законом Российской Федерации "О социальной защите граждан, подвергшихся воздействию радиации вследствие катастрофы на Чернобыльской АЭС" (в редакции Закона Российской Федерации от 18 июня 1992 года N 3061-1), в соответствии с Федеральным законом от 26 ноября 1998 года N 175-ФЗ "О социальной защите граждан Российской Федерации, подвергшихся воздействию радиации вследствие аварии в 1957 году на производственном объединении "Маяк" и сбросов радиоактивных отходов в реку Теча" и в соответствии с Федеральным законом от 10 января 2002 года N 2-ФЗ "О социальных гарантиях гражданам, подвергшимся радиационному воздействию вследствие ядерных испытаний на Семипалатинском полигоне"</a:t>
                      </a:r>
                    </a:p>
                  </a:txBody>
                  <a:tcPr marL="3863" marR="3863" marT="3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010936"/>
                  </a:ext>
                </a:extLst>
              </a:tr>
              <a:tr h="4265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1.6.</a:t>
                      </a:r>
                    </a:p>
                  </a:txBody>
                  <a:tcPr marL="3863" marR="3863" marT="3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Физические лица, принимавшие в составе подразделений особого риска непосредственное участие в испытаниях ядерного и термоядерного оружия, ликвидации аварий ядерных установок на средствах вооружения и военных объектах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42142"/>
                  </a:ext>
                </a:extLst>
              </a:tr>
              <a:tr h="3867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1.7.</a:t>
                      </a:r>
                    </a:p>
                  </a:txBody>
                  <a:tcPr marL="3863" marR="3863" marT="3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Физические лица, получившие или перенесшие лучевую болезнь или ставшие инвалидами в результате испытаний, учений и иных работ, связанных с любыми видами ядерных установок, включая ядерное оружие и космическую технику</a:t>
                      </a:r>
                    </a:p>
                  </a:txBody>
                  <a:tcPr marL="3863" marR="3863" marT="3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940028"/>
                  </a:ext>
                </a:extLst>
              </a:tr>
              <a:tr h="2561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1.8.</a:t>
                      </a:r>
                    </a:p>
                  </a:txBody>
                  <a:tcPr marL="3863" marR="3863" marT="3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Герои Советского Союза, Герои Российской Федерации, Герои Социалистического Труда и полных кавалеров орденов Славы, Трудовой Славы и "За службу Родине в Вооруженных Силах СССР"</a:t>
                      </a:r>
                    </a:p>
                  </a:txBody>
                  <a:tcPr marL="3863" marR="3863" marT="3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059782"/>
                  </a:ext>
                </a:extLst>
              </a:tr>
              <a:tr h="2628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1.9.</a:t>
                      </a:r>
                    </a:p>
                  </a:txBody>
                  <a:tcPr marL="3863" marR="3863" marT="3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Родители, вдовы (вдовцы) и несовершеннолетние дети военнослужащих, погибших (умерших) при исполнении обязанностей военной службы</a:t>
                      </a:r>
                    </a:p>
                  </a:txBody>
                  <a:tcPr marL="3863" marR="3863" marT="3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341580"/>
                  </a:ext>
                </a:extLst>
              </a:tr>
              <a:tr h="1523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1.10.</a:t>
                      </a:r>
                    </a:p>
                  </a:txBody>
                  <a:tcPr marL="3863" marR="3863" marT="3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Граждане, достигшие пенсионного возраста по старости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43 000,0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45 000,0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47 000,0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47 000,0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719506"/>
                  </a:ext>
                </a:extLst>
              </a:tr>
              <a:tr h="1456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1.11.</a:t>
                      </a:r>
                    </a:p>
                  </a:txBody>
                  <a:tcPr marL="3863" marR="3863" marT="3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Граждане, достигшие предпенсионного возраста (женщины 55 лет, мужчины 60 лет)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7 313,0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7 500,0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011350"/>
                  </a:ext>
                </a:extLst>
              </a:tr>
              <a:tr h="1523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1.12.</a:t>
                      </a:r>
                    </a:p>
                  </a:txBody>
                  <a:tcPr marL="3863" marR="3863" marT="3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многодетные семьи, имеющие  трех и более несовершеннолетних детей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1 500,0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1 700,0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1 700,0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1 700,0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753655"/>
                  </a:ext>
                </a:extLst>
              </a:tr>
              <a:tr h="2628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1.13.</a:t>
                      </a:r>
                    </a:p>
                  </a:txBody>
                  <a:tcPr marL="3863" marR="3863" marT="3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Женщины, которым в установленном порядке присвоено почетное звание "Мать-героиня" (в отношении одного земельного участка)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333291"/>
                  </a:ext>
                </a:extLst>
              </a:tr>
              <a:tr h="1660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 marL="3863" marR="3863" marT="3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Земельный налог- юридические лица 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632877"/>
                  </a:ext>
                </a:extLst>
              </a:tr>
              <a:tr h="4014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2.1.</a:t>
                      </a:r>
                    </a:p>
                  </a:txBody>
                  <a:tcPr marL="3863" marR="3863" marT="3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государственные и муниципальные учреждения Московской области, вид деятельности которых направлен на сопровождение процедуры оформления права муниципальной собственности  и собственности Московской области на объекты недвижимости, включая земельные участки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035661"/>
                  </a:ext>
                </a:extLst>
              </a:tr>
              <a:tr h="2765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2.2.</a:t>
                      </a:r>
                    </a:p>
                  </a:txBody>
                  <a:tcPr marL="3863" marR="3863" marT="3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Муниципальные казенные, бюджетные и автономные учреждения, финансовое обеспечение деятельности которых полностью или частично осуществляется за счет средств бюджета Городского округа Балашиха</a:t>
                      </a:r>
                    </a:p>
                  </a:txBody>
                  <a:tcPr marL="3863" marR="3863" marT="3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112 385,0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149 845,0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149 845,0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092250"/>
                  </a:ext>
                </a:extLst>
              </a:tr>
              <a:tr h="301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3" marR="3863" marT="3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73 837,0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76 634,0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71 134,0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71 134,0</a:t>
                      </a:r>
                    </a:p>
                  </a:txBody>
                  <a:tcPr marL="3863" marR="3863" marT="3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624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8625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88B4F9-C709-481C-A17E-D6D40E0B36AB}"/>
              </a:ext>
            </a:extLst>
          </p:cNvPr>
          <p:cNvSpPr txBox="1"/>
          <p:nvPr/>
        </p:nvSpPr>
        <p:spPr>
          <a:xfrm>
            <a:off x="179512" y="116632"/>
            <a:ext cx="88569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FF"/>
                </a:solidFill>
              </a:rPr>
              <a:t>Перечень льгот,  установленных решение Совета депутатов Городского округа Балашиха от 10.06.2015 №02/03  «Об установлении земельного налога на территории  Городского округа Балашиха» (тыс. рублей)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7ED9A5E-5688-4A35-9C6E-309121680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005954"/>
              </p:ext>
            </p:extLst>
          </p:nvPr>
        </p:nvGraphicFramePr>
        <p:xfrm>
          <a:off x="251520" y="947629"/>
          <a:ext cx="8712968" cy="5793739"/>
        </p:xfrm>
        <a:graphic>
          <a:graphicData uri="http://schemas.openxmlformats.org/drawingml/2006/table">
            <a:tbl>
              <a:tblPr/>
              <a:tblGrid>
                <a:gridCol w="592895">
                  <a:extLst>
                    <a:ext uri="{9D8B030D-6E8A-4147-A177-3AD203B41FA5}">
                      <a16:colId xmlns:a16="http://schemas.microsoft.com/office/drawing/2014/main" val="2966061265"/>
                    </a:ext>
                  </a:extLst>
                </a:gridCol>
                <a:gridCol w="6539022">
                  <a:extLst>
                    <a:ext uri="{9D8B030D-6E8A-4147-A177-3AD203B41FA5}">
                      <a16:colId xmlns:a16="http://schemas.microsoft.com/office/drawing/2014/main" val="1372214252"/>
                    </a:ext>
                  </a:extLst>
                </a:gridCol>
                <a:gridCol w="1581051">
                  <a:extLst>
                    <a:ext uri="{9D8B030D-6E8A-4147-A177-3AD203B41FA5}">
                      <a16:colId xmlns:a16="http://schemas.microsoft.com/office/drawing/2014/main" val="1076898185"/>
                    </a:ext>
                  </a:extLst>
                </a:gridCol>
              </a:tblGrid>
              <a:tr h="3775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льготных категорий</a:t>
                      </a:r>
                    </a:p>
                  </a:txBody>
                  <a:tcPr marL="4027" marR="4027" marT="4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Наменование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льготных категорий</a:t>
                      </a:r>
                    </a:p>
                  </a:txBody>
                  <a:tcPr marL="4027" marR="4027" marT="4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Льгота</a:t>
                      </a:r>
                    </a:p>
                  </a:txBody>
                  <a:tcPr marL="4027" marR="4027" marT="4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177213"/>
                  </a:ext>
                </a:extLst>
              </a:tr>
              <a:tr h="2565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marL="4027" marR="4027" marT="4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Земельный налог- физические лица </a:t>
                      </a:r>
                    </a:p>
                  </a:txBody>
                  <a:tcPr marL="4027" marR="4027" marT="4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673417"/>
                  </a:ext>
                </a:extLst>
              </a:tr>
              <a:tr h="1768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</a:t>
                      </a:r>
                    </a:p>
                  </a:txBody>
                  <a:tcPr marL="4027" marR="4027" marT="4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Ветераны и инвалиды Великой Отечественной войны, а также ветераны и инвалиды боевых действий</a:t>
                      </a:r>
                    </a:p>
                  </a:txBody>
                  <a:tcPr marL="4027" marR="4027" marT="4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027" marR="4027" marT="4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080309"/>
                  </a:ext>
                </a:extLst>
              </a:tr>
              <a:tr h="1650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1.2.</a:t>
                      </a:r>
                    </a:p>
                  </a:txBody>
                  <a:tcPr marL="4027" marR="4027" marT="4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Инвалиды I и II групп инвалидности</a:t>
                      </a:r>
                    </a:p>
                  </a:txBody>
                  <a:tcPr marL="4027" marR="4027" marT="4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027" marR="4027" marT="4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23680"/>
                  </a:ext>
                </a:extLst>
              </a:tr>
              <a:tr h="1483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</a:t>
                      </a:r>
                    </a:p>
                  </a:txBody>
                  <a:tcPr marL="4027" marR="4027" marT="4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Инвалиды III степени ограничения способности к трудовой деятельности</a:t>
                      </a:r>
                    </a:p>
                  </a:txBody>
                  <a:tcPr marL="4027" marR="4027" marT="4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027" marR="4027" marT="4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421015"/>
                  </a:ext>
                </a:extLst>
              </a:tr>
              <a:tr h="1445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1.4.</a:t>
                      </a:r>
                    </a:p>
                  </a:txBody>
                  <a:tcPr marL="4027" marR="4027" marT="4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Инвалиды с детства, независимо от группы инвалидности; дети-инвалиды</a:t>
                      </a:r>
                    </a:p>
                  </a:txBody>
                  <a:tcPr marL="4027" marR="4027" marT="4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027" marR="4027" marT="4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800022"/>
                  </a:ext>
                </a:extLst>
              </a:tr>
              <a:tr h="11213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1.5.</a:t>
                      </a:r>
                    </a:p>
                  </a:txBody>
                  <a:tcPr marL="4027" marR="4027" marT="4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Физические лица, имеющие право на получение социальной поддержки в соответствии с Законом Российской Федерации "О социальной защите граждан, подвергшихся воздействию радиации вследствие катастрофы на Чернобыльской АЭС" (в редакции Закона Российской Федерации от 18 июня 1992 года N 3061-1), в соответствии с Федеральным законом от 26 ноября 1998 года N 175-ФЗ "О социальной защите граждан Российской Федерации, подвергшихся воздействию радиации вследствие аварии в 1957 году на производственном объединении "Маяк" и сбросов радиоактивных отходов в реку Теча" и в соответствии с Федеральным законом от 10 января 2002 года N 2-ФЗ "О социальных гарантиях гражданам, подвергшимся радиационному воздействию вследствие ядерных испытаний на Семипалатинском полигоне"</a:t>
                      </a:r>
                    </a:p>
                  </a:txBody>
                  <a:tcPr marL="4027" marR="4027" marT="4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027" marR="4027" marT="4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177173"/>
                  </a:ext>
                </a:extLst>
              </a:tr>
              <a:tr h="4834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1.6.</a:t>
                      </a:r>
                    </a:p>
                  </a:txBody>
                  <a:tcPr marL="4027" marR="4027" marT="4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Физические лица, принимавшие в составе подразделений особого риска непосредственное участие в испытаниях ядерного и термоядерного оружия, ликвидации аварий ядерных установок на средствах вооружения и военных объектах</a:t>
                      </a:r>
                    </a:p>
                  </a:txBody>
                  <a:tcPr marL="4027" marR="4027" marT="4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027" marR="4027" marT="4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702763"/>
                  </a:ext>
                </a:extLst>
              </a:tr>
              <a:tr h="4382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1.7.</a:t>
                      </a:r>
                    </a:p>
                  </a:txBody>
                  <a:tcPr marL="4027" marR="4027" marT="4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Физические лица, получившие или перенесшие лучевую болезнь или ставшие инвалидами в результате испытаний, учений и иных работ, связанных с любыми видами ядерных установок, включая ядерное оружие и космическую технику</a:t>
                      </a:r>
                    </a:p>
                  </a:txBody>
                  <a:tcPr marL="4027" marR="4027" marT="4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027" marR="4027" marT="4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824328"/>
                  </a:ext>
                </a:extLst>
              </a:tr>
              <a:tr h="2902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1.8.</a:t>
                      </a:r>
                    </a:p>
                  </a:txBody>
                  <a:tcPr marL="4027" marR="4027" marT="4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Герои Советского Союза, Герои Российской Федерации, Герои Социалистического Труда и полных кавалеров орденов Славы, Трудовой Славы и "За службу Родине в Вооруженных Силах СССР"</a:t>
                      </a:r>
                    </a:p>
                  </a:txBody>
                  <a:tcPr marL="4027" marR="4027" marT="4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027" marR="4027" marT="4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003910"/>
                  </a:ext>
                </a:extLst>
              </a:tr>
              <a:tr h="2978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1.9.</a:t>
                      </a:r>
                    </a:p>
                  </a:txBody>
                  <a:tcPr marL="4027" marR="4027" marT="4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Родители, вдовы (вдовцы) и несовершеннолетние дети военнослужащих, погибших (умерших) при исполнении обязанностей военной службы</a:t>
                      </a:r>
                    </a:p>
                  </a:txBody>
                  <a:tcPr marL="4027" marR="4027" marT="4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027" marR="4027" marT="4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373940"/>
                  </a:ext>
                </a:extLst>
              </a:tr>
              <a:tr h="2990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1.10.</a:t>
                      </a:r>
                    </a:p>
                  </a:txBody>
                  <a:tcPr marL="4027" marR="4027" marT="4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Женщины, которым в установленном порядке присвоено почетное звание "Мать-героиня" (в отношении одного земельного участка)</a:t>
                      </a:r>
                    </a:p>
                  </a:txBody>
                  <a:tcPr marL="4027" marR="4027" marT="4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027" marR="4027" marT="4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064494"/>
                  </a:ext>
                </a:extLst>
              </a:tr>
              <a:tr h="1726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1.11.</a:t>
                      </a:r>
                    </a:p>
                  </a:txBody>
                  <a:tcPr marL="4027" marR="4027" marT="4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Граждане, достигшие пенсионного возраста по старости</a:t>
                      </a:r>
                    </a:p>
                  </a:txBody>
                  <a:tcPr marL="4027" marR="4027" marT="4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4027" marR="4027" marT="4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02203"/>
                  </a:ext>
                </a:extLst>
              </a:tr>
              <a:tr h="1726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1.12.</a:t>
                      </a:r>
                    </a:p>
                  </a:txBody>
                  <a:tcPr marL="4027" marR="4027" marT="4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Граждане, достигшие предпенсионного возраста (женщины 55 лет, мужчины 60 лет)</a:t>
                      </a:r>
                    </a:p>
                  </a:txBody>
                  <a:tcPr marL="4027" marR="4027" marT="4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4027" marR="4027" marT="4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251891"/>
                  </a:ext>
                </a:extLst>
              </a:tr>
              <a:tr h="1726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1.13.</a:t>
                      </a:r>
                    </a:p>
                  </a:txBody>
                  <a:tcPr marL="4027" marR="4027" marT="4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Многодетные семьи, имеющие  трех и более несовершеннолетних детей</a:t>
                      </a:r>
                    </a:p>
                  </a:txBody>
                  <a:tcPr marL="4027" marR="4027" marT="4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4027" marR="4027" marT="4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646929"/>
                  </a:ext>
                </a:extLst>
              </a:tr>
              <a:tr h="1882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 marL="4027" marR="4027" marT="4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Земельный налог- юридические лица </a:t>
                      </a:r>
                    </a:p>
                  </a:txBody>
                  <a:tcPr marL="4027" marR="4027" marT="4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404833"/>
                  </a:ext>
                </a:extLst>
              </a:tr>
              <a:tr h="4549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2.1.</a:t>
                      </a:r>
                    </a:p>
                  </a:txBody>
                  <a:tcPr marL="4027" marR="4027" marT="4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Государственные и муниципальные учреждения Московской области, вид деятельности которых направлен на сопровождение процедуры оформления права муниципальной собственности  и собственности Московской области на объекты недвижимости, включая земельные участки</a:t>
                      </a:r>
                    </a:p>
                  </a:txBody>
                  <a:tcPr marL="4027" marR="4027" marT="4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027" marR="4027" marT="4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530305"/>
                  </a:ext>
                </a:extLst>
              </a:tr>
              <a:tr h="433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2.2.</a:t>
                      </a:r>
                    </a:p>
                  </a:txBody>
                  <a:tcPr marL="4027" marR="4027" marT="4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Муниципальные казенные, бюджетные и автономные учреждения, финансовое обеспечение деятельности которых полностью или частично осуществляется за счет средств бюджета Городского округа Балашиха (применяется с 01.01.2024)</a:t>
                      </a:r>
                    </a:p>
                  </a:txBody>
                  <a:tcPr marL="4027" marR="4027" marT="40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027" marR="4027" marT="40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51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70116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C04655-CEEB-47CA-8927-33E0C71995C5}"/>
              </a:ext>
            </a:extLst>
          </p:cNvPr>
          <p:cNvSpPr txBox="1"/>
          <p:nvPr/>
        </p:nvSpPr>
        <p:spPr>
          <a:xfrm>
            <a:off x="143508" y="116632"/>
            <a:ext cx="88569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FF"/>
                </a:solidFill>
              </a:rPr>
              <a:t>Перечень ставок, установленных решением Совета депутатов Городского округа Балашиха от 10.06.2015 №02/03  "Об установлении земельного налога  на территории Городского округа Балашиха« (тыс. рублей)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C49A01A-9ADA-458A-B7F9-0680D3707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297905"/>
              </p:ext>
            </p:extLst>
          </p:nvPr>
        </p:nvGraphicFramePr>
        <p:xfrm>
          <a:off x="395536" y="947630"/>
          <a:ext cx="8424936" cy="5729480"/>
        </p:xfrm>
        <a:graphic>
          <a:graphicData uri="http://schemas.openxmlformats.org/drawingml/2006/table">
            <a:tbl>
              <a:tblPr/>
              <a:tblGrid>
                <a:gridCol w="4212468">
                  <a:extLst>
                    <a:ext uri="{9D8B030D-6E8A-4147-A177-3AD203B41FA5}">
                      <a16:colId xmlns:a16="http://schemas.microsoft.com/office/drawing/2014/main" val="3202509552"/>
                    </a:ext>
                  </a:extLst>
                </a:gridCol>
                <a:gridCol w="4212468">
                  <a:extLst>
                    <a:ext uri="{9D8B030D-6E8A-4147-A177-3AD203B41FA5}">
                      <a16:colId xmlns:a16="http://schemas.microsoft.com/office/drawing/2014/main" val="92926045"/>
                    </a:ext>
                  </a:extLst>
                </a:gridCol>
              </a:tblGrid>
              <a:tr h="1552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Ставка налога</a:t>
                      </a:r>
                    </a:p>
                  </a:txBody>
                  <a:tcPr marL="4826" marR="4826" marT="4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отношении земельных участков </a:t>
                      </a:r>
                    </a:p>
                  </a:txBody>
                  <a:tcPr marL="4826" marR="4826" marT="4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069575"/>
                  </a:ext>
                </a:extLst>
              </a:tr>
              <a:tr h="214274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4826" marR="4826" marT="4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не используемых в предпринимательской деятельности, приобретенных (предоставленных) для ведения личного подсобного хозяйства, садоводства или огородничества, а также земельных участков общего назначения, предусмотренных Федеральным законом от 29 июля 2017 года N 217-ФЗ "О ведении гражданами садоводства и огородничества для собственных нужд и о внесении изменений в отдельные законодательные акты Российской Федерации". В отношении земельных участков, имеющих вид разрешенного использования "дачный земельный участок", "для ведения дачного хозяйства" и "для дачного строительства", применяется налоговая ставка, установленная для земельных участков, имеющих виды разрешенного использования "садовый земельный участок", "для садоводства", "для ведения садоводства"</a:t>
                      </a:r>
                    </a:p>
                  </a:txBody>
                  <a:tcPr marL="4826" marR="4826" marT="4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110379"/>
                  </a:ext>
                </a:extLst>
              </a:tr>
              <a:tr h="2905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приобретенных (предоставленных) для жилищного строительства</a:t>
                      </a:r>
                    </a:p>
                  </a:txBody>
                  <a:tcPr marL="4826" marR="4826" marT="4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66695"/>
                  </a:ext>
                </a:extLst>
              </a:tr>
              <a:tr h="315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не используемых в предпринимательской деятельности, занятых домами индивидуальной жилой застройки;</a:t>
                      </a:r>
                    </a:p>
                  </a:txBody>
                  <a:tcPr marL="4826" marR="4826" marT="4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512572"/>
                  </a:ext>
                </a:extLst>
              </a:tr>
              <a:tr h="8604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занятых жилищным фондом, объектами инженерной инфраструктуры жилищно-коммунального комплекса (за исключением доли в праве на земельный участок, приходящейся на объект, не относящийся к жилищному фонду и к объектам инженерной инфраструктуры жилищно-коммунального комплекса)</a:t>
                      </a:r>
                    </a:p>
                  </a:txBody>
                  <a:tcPr marL="4826" marR="4826" marT="4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502189"/>
                  </a:ext>
                </a:extLst>
              </a:tr>
              <a:tr h="575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отнесенных к землям сельскохозяйственного назначения или к землям в составе зон сельскохозяйственного использования в населенных пунктах и используемых для сельскохозяйственного производства</a:t>
                      </a:r>
                    </a:p>
                  </a:txBody>
                  <a:tcPr marL="4826" marR="4826" marT="4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042837"/>
                  </a:ext>
                </a:extLst>
              </a:tr>
              <a:tr h="433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ограниченных в обороте в соответствии с законодательством Российской Федерации, предоставленных для обеспечения обороны, безопасности и таможенных нужд</a:t>
                      </a:r>
                    </a:p>
                  </a:txBody>
                  <a:tcPr marL="4826" marR="4826" marT="4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900804"/>
                  </a:ext>
                </a:extLst>
              </a:tr>
              <a:tr h="7180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0,75%</a:t>
                      </a:r>
                    </a:p>
                  </a:txBody>
                  <a:tcPr marL="4826" marR="4826" marT="4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приобретенных (предоставленных) для размещения индивидуальных или коллективных гаражей, предназначенных для хранения индивидуального автотранспорта, используемого исключительно для личных, семейных, домашних и иных нужд, не связанных с предпринимательской деятельностью.</a:t>
                      </a:r>
                    </a:p>
                  </a:txBody>
                  <a:tcPr marL="4826" marR="4826" marT="4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929402"/>
                  </a:ext>
                </a:extLst>
              </a:tr>
              <a:tr h="1581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4826" marR="4826" marT="4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прочих земельных участков </a:t>
                      </a:r>
                    </a:p>
                  </a:txBody>
                  <a:tcPr marL="4826" marR="4826" marT="4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620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0277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BE5F52-E36B-4A04-B752-945957F0D5AB}"/>
              </a:ext>
            </a:extLst>
          </p:cNvPr>
          <p:cNvSpPr txBox="1"/>
          <p:nvPr/>
        </p:nvSpPr>
        <p:spPr>
          <a:xfrm>
            <a:off x="467544" y="476672"/>
            <a:ext cx="835292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Поступления налоговых и неналоговых доходов бюджета Городского округа Балашиха за 2023 год составили   9 450,8 млн. рублей и возросли к уровню 2022 года на 1 387,7 млн. рублей или на 117,2 %. Плановые назначения выполнены на 102,6 %.</a:t>
            </a:r>
          </a:p>
          <a:p>
            <a:r>
              <a:rPr lang="ru-RU" dirty="0"/>
              <a:t>Налоговые доходы исполнены в размере 7 483,0 млн. рублей или 102,1 % к плановым назначениям.</a:t>
            </a:r>
          </a:p>
          <a:p>
            <a:r>
              <a:rPr lang="ru-RU" dirty="0"/>
              <a:t>Неналоговые доходы в 2023 году составили 1 967,7 млн. рублей или 104,9 % к плановым назначениям. </a:t>
            </a:r>
          </a:p>
          <a:p>
            <a:r>
              <a:rPr lang="ru-RU" dirty="0"/>
              <a:t>Наибольший удельный вес  в структуре налоговых и неналоговых доходов занимают следующие доходные источники:</a:t>
            </a:r>
          </a:p>
          <a:p>
            <a:r>
              <a:rPr lang="ru-RU" dirty="0"/>
              <a:t> - налог на доходы физических лиц – 34 %;</a:t>
            </a:r>
          </a:p>
          <a:p>
            <a:r>
              <a:rPr lang="ru-RU" dirty="0"/>
              <a:t> - налог, взимаемый в связи с применением упрощенной системы     </a:t>
            </a:r>
          </a:p>
          <a:p>
            <a:r>
              <a:rPr lang="ru-RU" dirty="0"/>
              <a:t>    налогообложения – 25 %;</a:t>
            </a:r>
          </a:p>
          <a:p>
            <a:r>
              <a:rPr lang="ru-RU" dirty="0"/>
              <a:t> - аренда земли – 12 %;</a:t>
            </a:r>
          </a:p>
          <a:p>
            <a:r>
              <a:rPr lang="ru-RU" dirty="0"/>
              <a:t> - земельный налог – 11 %;</a:t>
            </a:r>
          </a:p>
          <a:p>
            <a:r>
              <a:rPr lang="ru-RU" dirty="0"/>
              <a:t> - налог на имущество физических лиц – 7 %;</a:t>
            </a:r>
          </a:p>
          <a:p>
            <a:r>
              <a:rPr lang="ru-RU" dirty="0"/>
              <a:t> - доходы от продажи материальных и нематериальных активов - 3 %.</a:t>
            </a:r>
          </a:p>
          <a:p>
            <a:r>
              <a:rPr lang="ru-RU" dirty="0"/>
              <a:t> - аренда имущества – 2 %</a:t>
            </a:r>
          </a:p>
        </p:txBody>
      </p:sp>
    </p:spTree>
    <p:extLst>
      <p:ext uri="{BB962C8B-B14F-4D97-AF65-F5344CB8AC3E}">
        <p14:creationId xmlns:p14="http://schemas.microsoft.com/office/powerpoint/2010/main" val="1147682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785794"/>
            <a:ext cx="8358246" cy="526297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indent="360000" algn="just"/>
            <a:r>
              <a:rPr lang="en-US" sz="2400" b="1" dirty="0"/>
              <a:t>	</a:t>
            </a:r>
            <a:r>
              <a:rPr lang="ru-RU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Городской округ Балашиха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расположен на территории Московской области к востоку от Москвы, граничит с Ногинским, Щелковским, Раменским районами, городскими округами Реутов, Королев, Люберцы, Мытищи, городом Москва.  </a:t>
            </a:r>
          </a:p>
          <a:p>
            <a:pPr indent="360000" algn="just"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 algn="just">
              <a:spcAft>
                <a:spcPts val="0"/>
              </a:spcAft>
            </a:pPr>
            <a:r>
              <a:rPr lang="ru-RU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Территория Городского округа Балашиха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составляет 24,4 тыс. га и граничит с Московской кольцевой автомобильной дорогой. Территория округа пересекается федеральной трассой Москва – Нижний Новгород («Волга»), Щелковским и Носовихинским шоссе. На территории округа имеются железнодорожные станции Курского направления (Балашиха,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Салтыковская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Никольское,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Кучино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Железнодорожная, Ольгино, Черное, Заря).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0648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</a:rPr>
              <a:t> </a:t>
            </a:r>
            <a:r>
              <a:rPr lang="ru-RU" b="1" dirty="0">
                <a:solidFill>
                  <a:srgbClr val="0000FF"/>
                </a:solidFill>
              </a:rPr>
              <a:t>Исполнение  налоговых доходов бюджета Городского округа Балашиха за 2023 ( млн.руб.) </a:t>
            </a:r>
          </a:p>
        </p:txBody>
      </p:sp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174654957"/>
              </p:ext>
            </p:extLst>
          </p:nvPr>
        </p:nvGraphicFramePr>
        <p:xfrm>
          <a:off x="395536" y="980728"/>
          <a:ext cx="842493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8802F26-5F23-4707-92EF-25DB878D4867}"/>
              </a:ext>
            </a:extLst>
          </p:cNvPr>
          <p:cNvSpPr txBox="1"/>
          <p:nvPr/>
        </p:nvSpPr>
        <p:spPr>
          <a:xfrm>
            <a:off x="4573498" y="1340768"/>
            <a:ext cx="3456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Налоговые доходы план 7 330,6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Налоговые доходы факт 7 483,0</a:t>
            </a:r>
          </a:p>
        </p:txBody>
      </p:sp>
    </p:spTree>
    <p:extLst>
      <p:ext uri="{BB962C8B-B14F-4D97-AF65-F5344CB8AC3E}">
        <p14:creationId xmlns:p14="http://schemas.microsoft.com/office/powerpoint/2010/main" val="40910156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40466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Исполнение  неналоговых доходов бюджета городского округа Балашиха за 2023 г (млн.руб.)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6D5D9151-A526-4E29-9C84-65099E166E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3618515"/>
              </p:ext>
            </p:extLst>
          </p:nvPr>
        </p:nvGraphicFramePr>
        <p:xfrm>
          <a:off x="251520" y="1050995"/>
          <a:ext cx="8640960" cy="5402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7D162A9-B9A2-45DB-B42B-1D24E39220D8}"/>
              </a:ext>
            </a:extLst>
          </p:cNvPr>
          <p:cNvSpPr txBox="1"/>
          <p:nvPr/>
        </p:nvSpPr>
        <p:spPr>
          <a:xfrm>
            <a:off x="4716016" y="1916832"/>
            <a:ext cx="38701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Неналоговые доходы план 1 876,6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Неналоговые доходы факт 1 967,7</a:t>
            </a:r>
          </a:p>
        </p:txBody>
      </p:sp>
    </p:spTree>
    <p:extLst>
      <p:ext uri="{BB962C8B-B14F-4D97-AF65-F5344CB8AC3E}">
        <p14:creationId xmlns:p14="http://schemas.microsoft.com/office/powerpoint/2010/main" val="30622136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19" y="329806"/>
            <a:ext cx="8640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Безвозмездные поступления от других бюджетов бюджетной системы Российской Федерации бюджета Городского округа Балашиха за 20</a:t>
            </a:r>
            <a:r>
              <a:rPr lang="en-US" b="1" dirty="0">
                <a:solidFill>
                  <a:srgbClr val="0000FF"/>
                </a:solidFill>
              </a:rPr>
              <a:t>2</a:t>
            </a:r>
            <a:r>
              <a:rPr lang="ru-RU" b="1" dirty="0">
                <a:solidFill>
                  <a:srgbClr val="0000FF"/>
                </a:solidFill>
              </a:rPr>
              <a:t>3 год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ru-RU" b="1" dirty="0">
                <a:solidFill>
                  <a:srgbClr val="0000FF"/>
                </a:solidFill>
              </a:rPr>
              <a:t>(млн. руб.)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741418044"/>
              </p:ext>
            </p:extLst>
          </p:nvPr>
        </p:nvGraphicFramePr>
        <p:xfrm>
          <a:off x="395536" y="980728"/>
          <a:ext cx="8748464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2C96896-9DCF-4A93-8520-701554AAF2EA}"/>
              </a:ext>
            </a:extLst>
          </p:cNvPr>
          <p:cNvSpPr txBox="1"/>
          <p:nvPr/>
        </p:nvSpPr>
        <p:spPr>
          <a:xfrm>
            <a:off x="5022304" y="1556792"/>
            <a:ext cx="37261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Безвозмездные поступления всего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План - 15 489,9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Факт - 15 253,2</a:t>
            </a:r>
          </a:p>
        </p:txBody>
      </p:sp>
    </p:spTree>
    <p:extLst>
      <p:ext uri="{BB962C8B-B14F-4D97-AF65-F5344CB8AC3E}">
        <p14:creationId xmlns:p14="http://schemas.microsoft.com/office/powerpoint/2010/main" val="17061811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243EAE-59F0-4141-BBDF-83F72E0CDA48}"/>
              </a:ext>
            </a:extLst>
          </p:cNvPr>
          <p:cNvSpPr txBox="1"/>
          <p:nvPr/>
        </p:nvSpPr>
        <p:spPr>
          <a:xfrm>
            <a:off x="179512" y="116632"/>
            <a:ext cx="87849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3333FF"/>
                </a:solidFill>
              </a:rPr>
              <a:t>Информация об удельном объеме  налоговых и неналоговых доходов бюджета  Городского округа Балашиха в расчете на душу населения в сравнении с другими муниципальными образованиями Московской области по состоянию на 01.01.2024 года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BDD09333-5F58-45F5-8E67-062663DD21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345309"/>
              </p:ext>
            </p:extLst>
          </p:nvPr>
        </p:nvGraphicFramePr>
        <p:xfrm>
          <a:off x="195603" y="1340769"/>
          <a:ext cx="8280919" cy="3808644"/>
        </p:xfrm>
        <a:graphic>
          <a:graphicData uri="http://schemas.openxmlformats.org/drawingml/2006/table">
            <a:tbl>
              <a:tblPr/>
              <a:tblGrid>
                <a:gridCol w="3533374">
                  <a:extLst>
                    <a:ext uri="{9D8B030D-6E8A-4147-A177-3AD203B41FA5}">
                      <a16:colId xmlns:a16="http://schemas.microsoft.com/office/drawing/2014/main" val="902057012"/>
                    </a:ext>
                  </a:extLst>
                </a:gridCol>
                <a:gridCol w="1718938">
                  <a:extLst>
                    <a:ext uri="{9D8B030D-6E8A-4147-A177-3AD203B41FA5}">
                      <a16:colId xmlns:a16="http://schemas.microsoft.com/office/drawing/2014/main" val="1320021643"/>
                    </a:ext>
                  </a:extLst>
                </a:gridCol>
                <a:gridCol w="1828078">
                  <a:extLst>
                    <a:ext uri="{9D8B030D-6E8A-4147-A177-3AD203B41FA5}">
                      <a16:colId xmlns:a16="http://schemas.microsoft.com/office/drawing/2014/main" val="1069087932"/>
                    </a:ext>
                  </a:extLst>
                </a:gridCol>
                <a:gridCol w="1200529">
                  <a:extLst>
                    <a:ext uri="{9D8B030D-6E8A-4147-A177-3AD203B41FA5}">
                      <a16:colId xmlns:a16="http://schemas.microsoft.com/office/drawing/2014/main" val="280920877"/>
                    </a:ext>
                  </a:extLst>
                </a:gridCol>
              </a:tblGrid>
              <a:tr h="13542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муниципального образования</a:t>
                      </a:r>
                    </a:p>
                  </a:txBody>
                  <a:tcPr marL="5399" marR="5399" marT="5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населения по муниципальным образованиям на 01.01.2023 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(человек) *</a:t>
                      </a:r>
                    </a:p>
                  </a:txBody>
                  <a:tcPr marL="5399" marR="5399" marT="5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и неналоговые доходы на 01.01.2024  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(тыс. руб.)**</a:t>
                      </a:r>
                    </a:p>
                  </a:txBody>
                  <a:tcPr marL="5399" marR="5399" marT="5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 на 1 человека на 01.01.2024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(тыс. руб.) </a:t>
                      </a:r>
                    </a:p>
                  </a:txBody>
                  <a:tcPr marL="5399" marR="5399" marT="5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125420"/>
                  </a:ext>
                </a:extLst>
              </a:tr>
              <a:tr h="413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Городской округ Балашиха</a:t>
                      </a:r>
                    </a:p>
                  </a:txBody>
                  <a:tcPr marL="5399" marR="5399" marT="5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526 851</a:t>
                      </a:r>
                    </a:p>
                  </a:txBody>
                  <a:tcPr marL="5399" marR="5399" marT="5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9 450 777,3</a:t>
                      </a:r>
                    </a:p>
                  </a:txBody>
                  <a:tcPr marL="5399" marR="5399" marT="5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17,94</a:t>
                      </a:r>
                    </a:p>
                  </a:txBody>
                  <a:tcPr marL="5399" marR="5399" marT="5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636348"/>
                  </a:ext>
                </a:extLst>
              </a:tr>
              <a:tr h="4517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Городской округ Реутов</a:t>
                      </a:r>
                    </a:p>
                  </a:txBody>
                  <a:tcPr marL="5399" marR="5399" marT="5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113 140</a:t>
                      </a:r>
                    </a:p>
                  </a:txBody>
                  <a:tcPr marL="5399" marR="5399" marT="5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2 429 161,6</a:t>
                      </a:r>
                    </a:p>
                  </a:txBody>
                  <a:tcPr marL="5399" marR="5399" marT="5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21,47</a:t>
                      </a:r>
                    </a:p>
                  </a:txBody>
                  <a:tcPr marL="5399" marR="5399" marT="5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610267"/>
                  </a:ext>
                </a:extLst>
              </a:tr>
              <a:tr h="3273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Городской округ Королев</a:t>
                      </a:r>
                    </a:p>
                  </a:txBody>
                  <a:tcPr marL="5399" marR="5399" marT="5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226 936</a:t>
                      </a:r>
                    </a:p>
                  </a:txBody>
                  <a:tcPr marL="5399" marR="5399" marT="5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4 981 527,0</a:t>
                      </a:r>
                    </a:p>
                  </a:txBody>
                  <a:tcPr marL="5399" marR="5399" marT="5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21,95</a:t>
                      </a:r>
                    </a:p>
                  </a:txBody>
                  <a:tcPr marL="5399" marR="5399" marT="5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011528"/>
                  </a:ext>
                </a:extLst>
              </a:tr>
              <a:tr h="392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Городской округ Воскресенск</a:t>
                      </a:r>
                    </a:p>
                  </a:txBody>
                  <a:tcPr marL="5399" marR="5399" marT="5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95 037</a:t>
                      </a:r>
                    </a:p>
                  </a:txBody>
                  <a:tcPr marL="5399" marR="5399" marT="5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4 590 475,2</a:t>
                      </a:r>
                    </a:p>
                  </a:txBody>
                  <a:tcPr marL="5399" marR="5399" marT="5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48,30</a:t>
                      </a:r>
                    </a:p>
                  </a:txBody>
                  <a:tcPr marL="5399" marR="5399" marT="5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372539"/>
                  </a:ext>
                </a:extLst>
              </a:tr>
              <a:tr h="8694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Городской округ Люберцы</a:t>
                      </a:r>
                    </a:p>
                  </a:txBody>
                  <a:tcPr marL="5399" marR="5399" marT="5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356 489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9" marR="5399" marT="5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6 647 051,9</a:t>
                      </a:r>
                    </a:p>
                  </a:txBody>
                  <a:tcPr marL="5399" marR="5399" marT="5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18,65</a:t>
                      </a:r>
                    </a:p>
                  </a:txBody>
                  <a:tcPr marL="5399" marR="5399" marT="53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779990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128ED70-8900-4F24-AAE9-652AEBAF8E3A}"/>
              </a:ext>
            </a:extLst>
          </p:cNvPr>
          <p:cNvSpPr/>
          <p:nvPr/>
        </p:nvSpPr>
        <p:spPr>
          <a:xfrm>
            <a:off x="444466" y="5286398"/>
            <a:ext cx="8424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*Информация по численности населения размещена на официальном сайте Росстата по ссылке: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https://rosstat.gov.ru/compendium/document/13282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09DA7FA-D789-4B67-88E7-4B76A7348D3E}"/>
              </a:ext>
            </a:extLst>
          </p:cNvPr>
          <p:cNvSpPr/>
          <p:nvPr/>
        </p:nvSpPr>
        <p:spPr>
          <a:xfrm>
            <a:off x="467544" y="5805264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налоговых и неналоговых доходах в разрезе                                                      муниципальных образований размещена на портале «Открытый бюджет МО» по ссылке: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FAC0DD5-D0D6-4773-B426-0E8A0BB102F9}"/>
              </a:ext>
            </a:extLst>
          </p:cNvPr>
          <p:cNvSpPr/>
          <p:nvPr/>
        </p:nvSpPr>
        <p:spPr>
          <a:xfrm>
            <a:off x="444466" y="6219248"/>
            <a:ext cx="62877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https://budget.mosreg.ru/analitika/ispolnenie-byudjeta-subekta/sravnenie-po-osnovnym-parametram-ispolneniya-byudzhetov-municipalnyx-obrazovanij/</a:t>
            </a:r>
            <a:endParaRPr lang="ru-RU" sz="1200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4442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7225C6-AF71-43F8-8130-3A3939DA1EFA}"/>
              </a:ext>
            </a:extLst>
          </p:cNvPr>
          <p:cNvSpPr txBox="1"/>
          <p:nvPr/>
        </p:nvSpPr>
        <p:spPr>
          <a:xfrm>
            <a:off x="2286000" y="0"/>
            <a:ext cx="4572000" cy="635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ИТОГИ</a:t>
            </a:r>
            <a:endParaRPr lang="ru-RU" sz="1600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 по мобилизации доходов за 2023 год</a:t>
            </a:r>
            <a:endParaRPr lang="ru-RU" sz="1600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346BD0-8490-478E-B852-28547B6842DB}"/>
              </a:ext>
            </a:extLst>
          </p:cNvPr>
          <p:cNvSpPr txBox="1"/>
          <p:nvPr/>
        </p:nvSpPr>
        <p:spPr>
          <a:xfrm>
            <a:off x="251520" y="1052736"/>
            <a:ext cx="8640960" cy="5168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по мобилизации доходов строится на принципах информационного обмена, совместных мероприятий с налоговыми органами, органами внутренних дел в соответствии с Планом развития доходной базы консолидированного бюджета МО.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направления работы, это легализация неформальной занятости, вывод организаций из «теневого» сектора экономики, вовлечение объектов недвижимости в налоговый оборот, привлечение новых налоговых резидентов, работа с юридическими и физическими лицами по снижению налоговой задолженности.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Поступление налоговых и неналоговых доходов в бюджет Городского округа Балашиха за 2023 год составило 102,6% от планового годового объема. По итогам 2023 года налоговых доходов в бюджет Городского округа Балашиха поступило на 20% больше, чем в предыдущем году.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Сумма задолженности по имущественным налогам в консолидированный бюджет Московской области с начала 2023 года (Рейтинг) снизилась на 13 %.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задолженность в местный бюджет с начала года снизилась на 11,6%.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2023 год проведено 12 заседаний Межведомственной комиссии по мобилизации доходов Городского округа Балашиха.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5374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E6088AE-6484-4495-93CB-23CDD50FBD1F}"/>
              </a:ext>
            </a:extLst>
          </p:cNvPr>
          <p:cNvSpPr txBox="1"/>
          <p:nvPr/>
        </p:nvSpPr>
        <p:spPr>
          <a:xfrm>
            <a:off x="179512" y="260648"/>
            <a:ext cx="8568952" cy="6124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в 2023 году рассмотрено 346 юридических и физических лиц, из них 244 налогоплательщика - по налоговой задолженности; кроме того, налогоплательщикам направлено 544 письма.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задолженности за арендную плату муниципального имущества и земли рассмотрено 6 предприятий, ими погашено 5.0 млн. руб. задолженности.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Комиссией по мобилизации в 2023 году рассмотрено 36 организаций по вопросу соблюдения минимального уровня оплаты труда и доведения средней заработной платы сотрудников до среднеотраслевой; дополнительно в консолидированный бюджет МО поступило 1,4 млн. рублей.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Комиссией было рассмотрено 20 убыточных организаций, от них в консолидированный бюджет поступило 36,1 млн. руб.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течение года проводилась работа по погашению налоговой задолженности муниципальными служащими и работниками муниципальных учреждений. Было погашено задолженности на сумму 0,86 млн. руб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ходе мероприятий по пополнению налоговой базы, привлечено 18 новых налоговых резидентов, сумма поступлений от которых в консолидированный бюджет МО составила 316,5,5 млн. руб. Поставлено на учет 8 ОП, которые вели деятельность на территории Балашихи, но не стояли у нас на налоговом учете, их поступления в бюджет составили около 2 млн. руб.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6540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0EDDFA-1727-4372-BCF8-C0E040AC3CFB}"/>
              </a:ext>
            </a:extLst>
          </p:cNvPr>
          <p:cNvSpPr txBox="1"/>
          <p:nvPr/>
        </p:nvSpPr>
        <p:spPr>
          <a:xfrm>
            <a:off x="503548" y="1052736"/>
            <a:ext cx="8136904" cy="262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сайте Администрации Городского округа создан блок "информация налоговых органов", где регулярно размещается актуальная информация для налогоплательщиков (81публикация) о проведении декларационной компании и сроках уплаты налогов, о налоговых льготах, в том числе участников СВО, о НПД, применении ЕНС, о преимуществах Автоматизированной упрощенной системы налогообложения (АУСН), о проведении горячих и прямых линий и др.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общероссийского просветительского проекта ФНС "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юНГа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проведены уроки налоговой грамотности для 5-6 классов в учебных заведениях Балашихи.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3606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71414"/>
            <a:ext cx="8964612" cy="884238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1800" cap="none" dirty="0">
                <a:solidFill>
                  <a:srgbClr val="0000FF"/>
                </a:solidFill>
                <a:effectLst/>
              </a:rPr>
              <a:t>Удельный вес расходов бюджета Городского округа Балашиха в рамках муниципальных программ за 20</a:t>
            </a:r>
            <a:r>
              <a:rPr lang="en-US" sz="1800" cap="none" dirty="0">
                <a:solidFill>
                  <a:srgbClr val="0000FF"/>
                </a:solidFill>
                <a:effectLst/>
              </a:rPr>
              <a:t>2</a:t>
            </a:r>
            <a:r>
              <a:rPr lang="ru-RU" sz="1800" cap="none" dirty="0">
                <a:solidFill>
                  <a:srgbClr val="0000FF"/>
                </a:solidFill>
                <a:effectLst/>
              </a:rPr>
              <a:t>3 год (млн. руб.)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F20591AF-50A2-4C83-A4E6-1AE52A7CCB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3553496"/>
              </p:ext>
            </p:extLst>
          </p:nvPr>
        </p:nvGraphicFramePr>
        <p:xfrm>
          <a:off x="251520" y="1196752"/>
          <a:ext cx="8568952" cy="5589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F427028-8115-4591-AEBD-0C9CF378D5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88640"/>
            <a:ext cx="8964612" cy="714380"/>
          </a:xfrm>
        </p:spPr>
        <p:txBody>
          <a:bodyPr>
            <a:normAutofit/>
          </a:bodyPr>
          <a:lstStyle/>
          <a:p>
            <a:pPr algn="ctr"/>
            <a:r>
              <a:rPr lang="ru-RU" sz="1800" cap="none" dirty="0">
                <a:solidFill>
                  <a:srgbClr val="0000FF"/>
                </a:solidFill>
                <a:effectLst/>
              </a:rPr>
              <a:t>Расходы бюджета Городского округа </a:t>
            </a:r>
            <a:r>
              <a:rPr lang="ru-RU" sz="1800" cap="none" dirty="0" err="1">
                <a:solidFill>
                  <a:srgbClr val="0000FF"/>
                </a:solidFill>
                <a:effectLst/>
              </a:rPr>
              <a:t>Балашиха</a:t>
            </a:r>
            <a:r>
              <a:rPr lang="ru-RU" sz="1800" cap="none" dirty="0">
                <a:solidFill>
                  <a:srgbClr val="0000FF"/>
                </a:solidFill>
                <a:effectLst/>
              </a:rPr>
              <a:t> на социальную сферу в общем объеме расходов, млн.руб.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33FE6D47-3EAF-4D3C-B1D6-E362BDB4DC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8327249"/>
              </p:ext>
            </p:extLst>
          </p:nvPr>
        </p:nvGraphicFramePr>
        <p:xfrm>
          <a:off x="539552" y="1196752"/>
          <a:ext cx="820891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93838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7571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Сведения о расходах бюджета по муниципальным программам Городского округа Балашиха за 2023 годы (млн. руб.)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D192600-3AE7-4381-A3AE-FD19CA4D0B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606222"/>
              </p:ext>
            </p:extLst>
          </p:nvPr>
        </p:nvGraphicFramePr>
        <p:xfrm>
          <a:off x="251520" y="692697"/>
          <a:ext cx="8640959" cy="5454481"/>
        </p:xfrm>
        <a:graphic>
          <a:graphicData uri="http://schemas.openxmlformats.org/drawingml/2006/table">
            <a:tbl>
              <a:tblPr/>
              <a:tblGrid>
                <a:gridCol w="4156889">
                  <a:extLst>
                    <a:ext uri="{9D8B030D-6E8A-4147-A177-3AD203B41FA5}">
                      <a16:colId xmlns:a16="http://schemas.microsoft.com/office/drawing/2014/main" val="1961589488"/>
                    </a:ext>
                  </a:extLst>
                </a:gridCol>
                <a:gridCol w="1441257">
                  <a:extLst>
                    <a:ext uri="{9D8B030D-6E8A-4147-A177-3AD203B41FA5}">
                      <a16:colId xmlns:a16="http://schemas.microsoft.com/office/drawing/2014/main" val="4062447948"/>
                    </a:ext>
                  </a:extLst>
                </a:gridCol>
                <a:gridCol w="1257200">
                  <a:extLst>
                    <a:ext uri="{9D8B030D-6E8A-4147-A177-3AD203B41FA5}">
                      <a16:colId xmlns:a16="http://schemas.microsoft.com/office/drawing/2014/main" val="2763967943"/>
                    </a:ext>
                  </a:extLst>
                </a:gridCol>
                <a:gridCol w="940610">
                  <a:extLst>
                    <a:ext uri="{9D8B030D-6E8A-4147-A177-3AD203B41FA5}">
                      <a16:colId xmlns:a16="http://schemas.microsoft.com/office/drawing/2014/main" val="3442851487"/>
                    </a:ext>
                  </a:extLst>
                </a:gridCol>
                <a:gridCol w="845003">
                  <a:extLst>
                    <a:ext uri="{9D8B030D-6E8A-4147-A177-3AD203B41FA5}">
                      <a16:colId xmlns:a16="http://schemas.microsoft.com/office/drawing/2014/main" val="1285120688"/>
                    </a:ext>
                  </a:extLst>
                </a:gridCol>
              </a:tblGrid>
              <a:tr h="1564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муниципальной программы</a:t>
                      </a:r>
                    </a:p>
                  </a:txBody>
                  <a:tcPr marL="6693" marR="6693" marT="669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Факт (отчет об исполнении бюджета за 2022 год)</a:t>
                      </a:r>
                    </a:p>
                  </a:txBody>
                  <a:tcPr marL="6693" marR="6693" marT="6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 год</a:t>
                      </a:r>
                    </a:p>
                  </a:txBody>
                  <a:tcPr marL="6693" marR="6693" marT="6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410338"/>
                  </a:ext>
                </a:extLst>
              </a:tr>
              <a:tr h="427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План  (отчет об исполнении бюджета)</a:t>
                      </a:r>
                    </a:p>
                  </a:txBody>
                  <a:tcPr marL="6693" marR="6693" marT="6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Факт  (отчет об исполнении бюджета)</a:t>
                      </a:r>
                    </a:p>
                  </a:txBody>
                  <a:tcPr marL="6693" marR="6693" marT="6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исполнения</a:t>
                      </a:r>
                    </a:p>
                  </a:txBody>
                  <a:tcPr marL="6693" marR="6693" marT="6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339870"/>
                  </a:ext>
                </a:extLst>
              </a:tr>
              <a:tr h="170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программа "Здравоохранение"</a:t>
                      </a:r>
                    </a:p>
                  </a:txBody>
                  <a:tcPr marL="6693" marR="6693" marT="66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7,8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7,8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980084"/>
                  </a:ext>
                </a:extLst>
              </a:tr>
              <a:tr h="170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программа "Культура и туризм"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3" marR="6693" marT="66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701,1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869,9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869,6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664463"/>
                  </a:ext>
                </a:extLst>
              </a:tr>
              <a:tr h="170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программа "Образование"</a:t>
                      </a:r>
                    </a:p>
                  </a:txBody>
                  <a:tcPr marL="6693" marR="6693" marT="66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11 264,8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13 863,8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13 735,0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192446"/>
                  </a:ext>
                </a:extLst>
              </a:tr>
              <a:tr h="170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программа "Социальная защита населения"</a:t>
                      </a:r>
                    </a:p>
                  </a:txBody>
                  <a:tcPr marL="6693" marR="6693" marT="66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158,6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98,0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94,7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96,6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892630"/>
                  </a:ext>
                </a:extLst>
              </a:tr>
              <a:tr h="170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программа "Спорт"</a:t>
                      </a:r>
                    </a:p>
                  </a:txBody>
                  <a:tcPr marL="6693" marR="6693" marT="66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593,9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868,3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868,0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220050"/>
                  </a:ext>
                </a:extLst>
              </a:tr>
              <a:tr h="170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программа "Развитие сельского хозяйства"</a:t>
                      </a:r>
                    </a:p>
                  </a:txBody>
                  <a:tcPr marL="6693" marR="6693" marT="66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8,5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41,4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50301"/>
                  </a:ext>
                </a:extLst>
              </a:tr>
              <a:tr h="170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программа "Экология и окружающая среда"</a:t>
                      </a:r>
                    </a:p>
                  </a:txBody>
                  <a:tcPr marL="6693" marR="6693" marT="66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36,8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29,0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90,7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62044"/>
                  </a:ext>
                </a:extLst>
              </a:tr>
              <a:tr h="2873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программа "Безопасность и обеспечение безопасности жизнедеятельности населения"</a:t>
                      </a:r>
                    </a:p>
                  </a:txBody>
                  <a:tcPr marL="6693" marR="6693" marT="66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328,7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447,0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435,4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97,4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531165"/>
                  </a:ext>
                </a:extLst>
              </a:tr>
              <a:tr h="170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программа "Жилище"</a:t>
                      </a:r>
                    </a:p>
                  </a:txBody>
                  <a:tcPr marL="6693" marR="6693" marT="66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344,5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251,1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248,2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98,8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897127"/>
                  </a:ext>
                </a:extLst>
              </a:tr>
              <a:tr h="2873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программа  "Развитие инженерной инфраструктуры, энергоэффективности и отрасли обращения с отходами"  </a:t>
                      </a: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3" marR="6693" marT="66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397,5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763,2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754,5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98,9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693487"/>
                  </a:ext>
                </a:extLst>
              </a:tr>
              <a:tr h="170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программа "Предпринимательство"</a:t>
                      </a:r>
                    </a:p>
                  </a:txBody>
                  <a:tcPr marL="6693" marR="6693" marT="66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7,5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7,5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005783"/>
                  </a:ext>
                </a:extLst>
              </a:tr>
              <a:tr h="2873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программа "Управление имуществом и муниципальными финансами"</a:t>
                      </a:r>
                    </a:p>
                  </a:txBody>
                  <a:tcPr marL="6693" marR="6693" marT="66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1 278,5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1 387,0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1 343,3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96,8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386549"/>
                  </a:ext>
                </a:extLst>
              </a:tr>
              <a:tr h="4275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программа "Развитие институтов гражданского общества, повышение эффективности местного самоуправления и реализации молодежной политики"</a:t>
                      </a:r>
                    </a:p>
                  </a:txBody>
                  <a:tcPr marL="6693" marR="6693" marT="66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242,8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236,1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233,8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99,0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070144"/>
                  </a:ext>
                </a:extLst>
              </a:tr>
              <a:tr h="2873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программа "Развитие и функционирование дорожно-транспортного комплекса"</a:t>
                      </a:r>
                    </a:p>
                  </a:txBody>
                  <a:tcPr marL="6693" marR="6693" marT="66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918,7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993,5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954,9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545409"/>
                  </a:ext>
                </a:extLst>
              </a:tr>
              <a:tr h="265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программа "Цифровое муниципальное образование"</a:t>
                      </a:r>
                    </a:p>
                  </a:txBody>
                  <a:tcPr marL="6693" marR="6693" marT="66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328,0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323,6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320,1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98,9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896163"/>
                  </a:ext>
                </a:extLst>
              </a:tr>
              <a:tr h="170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программа "Архитектура и градостроительство"</a:t>
                      </a:r>
                    </a:p>
                  </a:txBody>
                  <a:tcPr marL="6693" marR="6693" marT="66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13,0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12,7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97,7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652516"/>
                  </a:ext>
                </a:extLst>
              </a:tr>
              <a:tr h="2873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программа "Формирование современной комфортной городской среды"</a:t>
                      </a:r>
                    </a:p>
                  </a:txBody>
                  <a:tcPr marL="6693" marR="6693" marT="66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2 416,8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2 578,4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2 507,0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850710"/>
                  </a:ext>
                </a:extLst>
              </a:tr>
              <a:tr h="2873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программа "Строительство и капитальный ремонт объектов социальной инфраструктуры" </a:t>
                      </a: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***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3" marR="6693" marT="66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3 124,0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2 099,6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2 099,4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119285"/>
                  </a:ext>
                </a:extLst>
              </a:tr>
              <a:tr h="2873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программа "Переселение граждан из аварийного жилищного фонда" </a:t>
                      </a: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****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93" marR="6693" marT="66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664494"/>
                  </a:ext>
                </a:extLst>
              </a:tr>
              <a:tr h="1643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ИТОГО ПО ПРОГРАММАМ</a:t>
                      </a:r>
                    </a:p>
                  </a:txBody>
                  <a:tcPr marL="6693" marR="6693" marT="6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22 153,8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24 843,8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24 521,1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98,7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369375"/>
                  </a:ext>
                </a:extLst>
              </a:tr>
              <a:tr h="147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Непрограммные расходы</a:t>
                      </a:r>
                    </a:p>
                  </a:txBody>
                  <a:tcPr marL="6693" marR="6693" marT="6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446,6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590,5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269,8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45,7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916091"/>
                  </a:ext>
                </a:extLst>
              </a:tr>
              <a:tr h="1546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 РАСХОДОВ</a:t>
                      </a:r>
                    </a:p>
                  </a:txBody>
                  <a:tcPr marL="6693" marR="6693" marT="6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22 600,5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25 434,3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24 790,9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97,5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01052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2E60B7A-CFFC-4A5A-AF57-CCFBF991D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132570"/>
              </p:ext>
            </p:extLst>
          </p:nvPr>
        </p:nvGraphicFramePr>
        <p:xfrm>
          <a:off x="1547664" y="6189384"/>
          <a:ext cx="5412308" cy="5221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12308">
                  <a:extLst>
                    <a:ext uri="{9D8B030D-6E8A-4147-A177-3AD203B41FA5}">
                      <a16:colId xmlns:a16="http://schemas.microsoft.com/office/drawing/2014/main" val="3260121367"/>
                    </a:ext>
                  </a:extLst>
                </a:gridCol>
              </a:tblGrid>
              <a:tr h="10801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* в 2022 году Муниципальная программа "Культура"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extLst>
                  <a:ext uri="{0D108BD9-81ED-4DB2-BD59-A6C34878D82A}">
                    <a16:rowId xmlns:a16="http://schemas.microsoft.com/office/drawing/2014/main" val="2043187226"/>
                  </a:ext>
                </a:extLst>
              </a:tr>
              <a:tr h="10801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** в 2022 году Муниципальная программа "Развитие инженерной инфраструктуры и энергоэффективности"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extLst>
                  <a:ext uri="{0D108BD9-81ED-4DB2-BD59-A6C34878D82A}">
                    <a16:rowId xmlns:a16="http://schemas.microsoft.com/office/drawing/2014/main" val="987338497"/>
                  </a:ext>
                </a:extLst>
              </a:tr>
              <a:tr h="10801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***  в 2022 году Муниципальная программа "Строительство объектов социальной инфраструктуры"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extLst>
                  <a:ext uri="{0D108BD9-81ED-4DB2-BD59-A6C34878D82A}">
                    <a16:rowId xmlns:a16="http://schemas.microsoft.com/office/drawing/2014/main" val="3494543316"/>
                  </a:ext>
                </a:extLst>
              </a:tr>
              <a:tr h="10801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**** в 2023 году Муниципальная программа "Переселение граждан из аварийного жилищного фонда" отсутствует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b"/>
                </a:tc>
                <a:extLst>
                  <a:ext uri="{0D108BD9-81ED-4DB2-BD59-A6C34878D82A}">
                    <a16:rowId xmlns:a16="http://schemas.microsoft.com/office/drawing/2014/main" val="879703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0652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357166"/>
            <a:ext cx="8643998" cy="57349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	</a:t>
            </a:r>
          </a:p>
          <a:p>
            <a:pPr indent="450215">
              <a:spcAft>
                <a:spcPts val="800"/>
              </a:spcAft>
            </a:pPr>
            <a:r>
              <a:rPr lang="ru-RU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Значительный вклад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развитие экономики вносят промышленные предприятия города. Ежегодно они показывают положительную динамику развития. </a:t>
            </a:r>
          </a:p>
          <a:p>
            <a:pPr indent="450215">
              <a:spcAft>
                <a:spcPts val="800"/>
              </a:spcAft>
            </a:pPr>
            <a:r>
              <a:rPr lang="ru-RU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виды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производимой продукции:   Производство бумаги и бумажных изделий (ООО "КОФ "Палитра"),  производство минераловатных плит (ООО "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Роквул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"), производство сборных строительных конструкций (АО "345 механический завод"), производство машин и оборудования (АО "Авиационная корпорация "Рубин", ОАО "БЛМЗ", ПАО "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Криогенмаш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"), химическое производство  (АО "Линде Газ Рус", ЗАО "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Акзо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Нобель Декор"), производство электрического оборудования (ООО "Матрица", АО ПФ "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Элвира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"), производство пищевых продуктов (ООО "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Лукес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-Д", ООО "Парламент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Продакшн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").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7636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51511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Информация об общественно значимых проектах, реализуемых на территории Городского округа Балашиха (млн. </a:t>
            </a:r>
            <a:r>
              <a:rPr lang="ru-RU" dirty="0" err="1">
                <a:solidFill>
                  <a:srgbClr val="0000FF"/>
                </a:solidFill>
                <a:latin typeface="+mj-lt"/>
                <a:ea typeface="+mj-ea"/>
                <a:cs typeface="+mj-cs"/>
              </a:rPr>
              <a:t>руб</a:t>
            </a:r>
            <a:r>
              <a:rPr lang="ru-RU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49C2052-AAB8-46E0-BBD3-2E0694C68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143644"/>
              </p:ext>
            </p:extLst>
          </p:nvPr>
        </p:nvGraphicFramePr>
        <p:xfrm>
          <a:off x="215515" y="866782"/>
          <a:ext cx="8712969" cy="5870752"/>
        </p:xfrm>
        <a:graphic>
          <a:graphicData uri="http://schemas.openxmlformats.org/drawingml/2006/table">
            <a:tbl>
              <a:tblPr/>
              <a:tblGrid>
                <a:gridCol w="793591">
                  <a:extLst>
                    <a:ext uri="{9D8B030D-6E8A-4147-A177-3AD203B41FA5}">
                      <a16:colId xmlns:a16="http://schemas.microsoft.com/office/drawing/2014/main" val="1157602128"/>
                    </a:ext>
                  </a:extLst>
                </a:gridCol>
                <a:gridCol w="1802114">
                  <a:extLst>
                    <a:ext uri="{9D8B030D-6E8A-4147-A177-3AD203B41FA5}">
                      <a16:colId xmlns:a16="http://schemas.microsoft.com/office/drawing/2014/main" val="3125710940"/>
                    </a:ext>
                  </a:extLst>
                </a:gridCol>
                <a:gridCol w="898300">
                  <a:extLst>
                    <a:ext uri="{9D8B030D-6E8A-4147-A177-3AD203B41FA5}">
                      <a16:colId xmlns:a16="http://schemas.microsoft.com/office/drawing/2014/main" val="2039554864"/>
                    </a:ext>
                  </a:extLst>
                </a:gridCol>
                <a:gridCol w="347196">
                  <a:extLst>
                    <a:ext uri="{9D8B030D-6E8A-4147-A177-3AD203B41FA5}">
                      <a16:colId xmlns:a16="http://schemas.microsoft.com/office/drawing/2014/main" val="1290164869"/>
                    </a:ext>
                  </a:extLst>
                </a:gridCol>
                <a:gridCol w="1284074">
                  <a:extLst>
                    <a:ext uri="{9D8B030D-6E8A-4147-A177-3AD203B41FA5}">
                      <a16:colId xmlns:a16="http://schemas.microsoft.com/office/drawing/2014/main" val="2644156473"/>
                    </a:ext>
                  </a:extLst>
                </a:gridCol>
                <a:gridCol w="1300608">
                  <a:extLst>
                    <a:ext uri="{9D8B030D-6E8A-4147-A177-3AD203B41FA5}">
                      <a16:colId xmlns:a16="http://schemas.microsoft.com/office/drawing/2014/main" val="3438993192"/>
                    </a:ext>
                  </a:extLst>
                </a:gridCol>
                <a:gridCol w="793591">
                  <a:extLst>
                    <a:ext uri="{9D8B030D-6E8A-4147-A177-3AD203B41FA5}">
                      <a16:colId xmlns:a16="http://schemas.microsoft.com/office/drawing/2014/main" val="1852337025"/>
                    </a:ext>
                  </a:extLst>
                </a:gridCol>
                <a:gridCol w="755014">
                  <a:extLst>
                    <a:ext uri="{9D8B030D-6E8A-4147-A177-3AD203B41FA5}">
                      <a16:colId xmlns:a16="http://schemas.microsoft.com/office/drawing/2014/main" val="3066413307"/>
                    </a:ext>
                  </a:extLst>
                </a:gridCol>
                <a:gridCol w="738481">
                  <a:extLst>
                    <a:ext uri="{9D8B030D-6E8A-4147-A177-3AD203B41FA5}">
                      <a16:colId xmlns:a16="http://schemas.microsoft.com/office/drawing/2014/main" val="341485488"/>
                    </a:ext>
                  </a:extLst>
                </a:gridCol>
              </a:tblGrid>
              <a:tr h="1355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социально-значимого объекта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Место реализации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Срок ввода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Результат от реализации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Достижение показателя МП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Объемы финансирования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143532"/>
                  </a:ext>
                </a:extLst>
              </a:tr>
              <a:tr h="3979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Плановые значения на 2023 год (млн.руб.)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Фактические значения 2023 года (млн.руб.)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21016"/>
                  </a:ext>
                </a:extLst>
              </a:tr>
              <a:tr h="992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ДОУ на 250 мест  по адресу: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г.о.балашиха,мкр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ЦЕНТР 2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Московская область, Городского округа Балашиха,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мкр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ЦЕНТ 2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Ввод в эксплуатацию объекта дошкольного образования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введенных в эксплуатацию объектов дошкольного образования за счет бюджетных средств МП "Строительство объетов социальной инфраструктуры" 2024 год - 1 объект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172,2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172,0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861182"/>
                  </a:ext>
                </a:extLst>
              </a:tr>
              <a:tr h="9983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школы на 275 мест, Леоновское ш., вл. 2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Московская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область,Городской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округ Балашиха,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Леоновское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шоссе, вл. 2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Ввод в эксплуатацию объектов общего образования в целях обеспечения односменного режима обучения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введенных в эксплуатацию объектов общего образования за счет бюджетных средств МП "Строительство объетов социальной инфраструктуры"   2023 год - 1 объект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763,9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763,9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6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910856"/>
                  </a:ext>
                </a:extLst>
              </a:tr>
              <a:tr h="9871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школы на 1500 мест ул. Трубецкая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Московская область, Городского округа Балашиха, ул. Трубецкая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Ввод в эксплуатацию объектов для создания дополнительных мест в общеобразовательных организациях в связи с ростом числа учащихся вызванным демографическим фактором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введенных в эксплуатацию объектов общего образования за счет бюджетных средств МП "Строительство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объетов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социальной инфраструктуры" 2024 год - 1 объект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781,7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781,6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425552"/>
                  </a:ext>
                </a:extLst>
              </a:tr>
              <a:tr h="10142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стадиона "Труд"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Московская область,Городской округ Балашиха, ул. Спортивная, д. 5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Ввод в эксплуатацию муниципальных объектов физической культуры и спорта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введенных в эксплуатацию объектов физической культуры и спорта за счет бюджетных средств МП "Строительство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объетов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социальной инфраструктуры"   2023 год - 1 объект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381,8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381,8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6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6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216545"/>
                  </a:ext>
                </a:extLst>
              </a:tr>
              <a:tr h="10189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газовой котельной в мкр. Северный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Московская область, Городского округа Балашиха, мкр. Северный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созданных и восстановленных объектов социальной и инженерной инфраструктуры на территории военных городков Московской области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(реконструкция) объектов коммунальной инфраструктуры на территории военных городков МП "Развитие инженерной инфраструктуры, энергоэффективности и отрасли обращения с отходами"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274,7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267,7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97,5</a:t>
                      </a:r>
                    </a:p>
                  </a:txBody>
                  <a:tcPr marL="4010" marR="4010" marT="4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76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45915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3399"/>
                </a:solidFill>
              </a:rPr>
              <a:t>Сведения о расходах бюджета по разделам и подразделам классификации расходов бюджета за 2023 год</a:t>
            </a:r>
            <a:r>
              <a:rPr lang="en-US" sz="1600" b="1" dirty="0">
                <a:solidFill>
                  <a:srgbClr val="003399"/>
                </a:solidFill>
              </a:rPr>
              <a:t> (</a:t>
            </a:r>
            <a:r>
              <a:rPr lang="ru-RU" sz="1600" b="1" dirty="0" err="1">
                <a:solidFill>
                  <a:srgbClr val="003399"/>
                </a:solidFill>
              </a:rPr>
              <a:t>млн.руб</a:t>
            </a:r>
            <a:r>
              <a:rPr lang="ru-RU" sz="1600" b="1" dirty="0">
                <a:solidFill>
                  <a:srgbClr val="003399"/>
                </a:solidFill>
              </a:rPr>
              <a:t>.)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B82A327-E963-4352-A629-923244F9A6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059424"/>
              </p:ext>
            </p:extLst>
          </p:nvPr>
        </p:nvGraphicFramePr>
        <p:xfrm>
          <a:off x="251520" y="584774"/>
          <a:ext cx="8640961" cy="6084587"/>
        </p:xfrm>
        <a:graphic>
          <a:graphicData uri="http://schemas.openxmlformats.org/drawingml/2006/table">
            <a:tbl>
              <a:tblPr/>
              <a:tblGrid>
                <a:gridCol w="3888063">
                  <a:extLst>
                    <a:ext uri="{9D8B030D-6E8A-4147-A177-3AD203B41FA5}">
                      <a16:colId xmlns:a16="http://schemas.microsoft.com/office/drawing/2014/main" val="4148955027"/>
                    </a:ext>
                  </a:extLst>
                </a:gridCol>
                <a:gridCol w="391332">
                  <a:extLst>
                    <a:ext uri="{9D8B030D-6E8A-4147-A177-3AD203B41FA5}">
                      <a16:colId xmlns:a16="http://schemas.microsoft.com/office/drawing/2014/main" val="2423356065"/>
                    </a:ext>
                  </a:extLst>
                </a:gridCol>
                <a:gridCol w="1085628">
                  <a:extLst>
                    <a:ext uri="{9D8B030D-6E8A-4147-A177-3AD203B41FA5}">
                      <a16:colId xmlns:a16="http://schemas.microsoft.com/office/drawing/2014/main" val="2491564208"/>
                    </a:ext>
                  </a:extLst>
                </a:gridCol>
                <a:gridCol w="1110875">
                  <a:extLst>
                    <a:ext uri="{9D8B030D-6E8A-4147-A177-3AD203B41FA5}">
                      <a16:colId xmlns:a16="http://schemas.microsoft.com/office/drawing/2014/main" val="536220379"/>
                    </a:ext>
                  </a:extLst>
                </a:gridCol>
                <a:gridCol w="1136122">
                  <a:extLst>
                    <a:ext uri="{9D8B030D-6E8A-4147-A177-3AD203B41FA5}">
                      <a16:colId xmlns:a16="http://schemas.microsoft.com/office/drawing/2014/main" val="3546558297"/>
                    </a:ext>
                  </a:extLst>
                </a:gridCol>
                <a:gridCol w="1028941">
                  <a:extLst>
                    <a:ext uri="{9D8B030D-6E8A-4147-A177-3AD203B41FA5}">
                      <a16:colId xmlns:a16="http://schemas.microsoft.com/office/drawing/2014/main" val="3948065400"/>
                    </a:ext>
                  </a:extLst>
                </a:gridCol>
              </a:tblGrid>
              <a:tr h="1656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раздела, подразделов</a:t>
                      </a:r>
                    </a:p>
                  </a:txBody>
                  <a:tcPr marL="6036" marR="6036" marT="6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РзПр</a:t>
                      </a:r>
                    </a:p>
                  </a:txBody>
                  <a:tcPr marL="6036" marR="6036" marT="6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 </a:t>
                      </a:r>
                      <a:b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(отчет об исполнении бюджета </a:t>
                      </a:r>
                      <a:b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 2022 год)</a:t>
                      </a:r>
                    </a:p>
                  </a:txBody>
                  <a:tcPr marL="6036" marR="6036" marT="6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 год</a:t>
                      </a:r>
                    </a:p>
                  </a:txBody>
                  <a:tcPr marL="6036" marR="6036" marT="6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617649"/>
                  </a:ext>
                </a:extLst>
              </a:tr>
              <a:tr h="6489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 </a:t>
                      </a:r>
                      <a:b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(отчет об исполнении бюджета)</a:t>
                      </a:r>
                    </a:p>
                  </a:txBody>
                  <a:tcPr marL="6036" marR="6036" marT="6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 </a:t>
                      </a:r>
                      <a:b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(отчет об исполнении бюджета)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исполнения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119963"/>
                  </a:ext>
                </a:extLst>
              </a:tr>
              <a:tr h="16566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Общегосударственные вопросы</a:t>
                      </a:r>
                    </a:p>
                  </a:txBody>
                  <a:tcPr marL="6036" marR="6036" marT="60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0100</a:t>
                      </a:r>
                    </a:p>
                  </a:txBody>
                  <a:tcPr marL="6036" marR="6036" marT="6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2 024,3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2 232,9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1 895,9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84,9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758285"/>
                  </a:ext>
                </a:extLst>
              </a:tr>
              <a:tr h="32350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6036" marR="6036" marT="60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0102</a:t>
                      </a:r>
                    </a:p>
                  </a:txBody>
                  <a:tcPr marL="6036" marR="6036" marT="6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60170"/>
                  </a:ext>
                </a:extLst>
              </a:tr>
              <a:tr h="48135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6036" marR="6036" marT="60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0103</a:t>
                      </a:r>
                    </a:p>
                  </a:txBody>
                  <a:tcPr marL="6036" marR="6036" marT="6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484274"/>
                  </a:ext>
                </a:extLst>
              </a:tr>
              <a:tr h="50797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6036" marR="6036" marT="60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0104</a:t>
                      </a:r>
                    </a:p>
                  </a:txBody>
                  <a:tcPr marL="6036" marR="6036" marT="6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536,5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615,2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588,1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830182"/>
                  </a:ext>
                </a:extLst>
              </a:tr>
              <a:tr h="48135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6036" marR="6036" marT="60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0106</a:t>
                      </a:r>
                    </a:p>
                  </a:txBody>
                  <a:tcPr marL="6036" marR="6036" marT="6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69,1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79,4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616589"/>
                  </a:ext>
                </a:extLst>
              </a:tr>
              <a:tr h="18754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6036" marR="6036" marT="60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0107</a:t>
                      </a:r>
                    </a:p>
                  </a:txBody>
                  <a:tcPr marL="6036" marR="6036" marT="6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984884"/>
                  </a:ext>
                </a:extLst>
              </a:tr>
              <a:tr h="16566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Резервные фонды</a:t>
                      </a:r>
                    </a:p>
                  </a:txBody>
                  <a:tcPr marL="6036" marR="6036" marT="60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0111</a:t>
                      </a:r>
                    </a:p>
                  </a:txBody>
                  <a:tcPr marL="6036" marR="6036" marT="6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975323"/>
                  </a:ext>
                </a:extLst>
              </a:tr>
              <a:tr h="16566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Другие общегосударственные вопросы</a:t>
                      </a:r>
                    </a:p>
                  </a:txBody>
                  <a:tcPr marL="6036" marR="6036" marT="60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0113</a:t>
                      </a:r>
                    </a:p>
                  </a:txBody>
                  <a:tcPr marL="6036" marR="6036" marT="6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1 377,1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1 449,2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1 200,3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82,8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364758"/>
                  </a:ext>
                </a:extLst>
              </a:tr>
              <a:tr h="16566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Национальная оборона</a:t>
                      </a:r>
                    </a:p>
                  </a:txBody>
                  <a:tcPr marL="6036" marR="6036" marT="60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0200</a:t>
                      </a:r>
                    </a:p>
                  </a:txBody>
                  <a:tcPr marL="6036" marR="6036" marT="6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92,9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556570"/>
                  </a:ext>
                </a:extLst>
              </a:tr>
              <a:tr h="16566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Мобилизационная подготовка экономики</a:t>
                      </a:r>
                    </a:p>
                  </a:txBody>
                  <a:tcPr marL="6036" marR="6036" marT="60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0204</a:t>
                      </a:r>
                    </a:p>
                  </a:txBody>
                  <a:tcPr marL="6036" marR="6036" marT="6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92,9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649448"/>
                  </a:ext>
                </a:extLst>
              </a:tr>
              <a:tr h="32350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036" marR="6036" marT="60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0300</a:t>
                      </a:r>
                    </a:p>
                  </a:txBody>
                  <a:tcPr marL="6036" marR="6036" marT="6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255,5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394,2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384,1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316912"/>
                  </a:ext>
                </a:extLst>
              </a:tr>
              <a:tr h="16566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Гражданская оборона</a:t>
                      </a:r>
                    </a:p>
                  </a:txBody>
                  <a:tcPr marL="6036" marR="6036" marT="60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0309</a:t>
                      </a:r>
                    </a:p>
                  </a:txBody>
                  <a:tcPr marL="6036" marR="6036" marT="6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087457"/>
                  </a:ext>
                </a:extLst>
              </a:tr>
              <a:tr h="48135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6036" marR="6036" marT="60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0310</a:t>
                      </a:r>
                    </a:p>
                  </a:txBody>
                  <a:tcPr marL="6036" marR="6036" marT="6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138,7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160,2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160,2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055670"/>
                  </a:ext>
                </a:extLst>
              </a:tr>
              <a:tr h="32350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6036" marR="6036" marT="60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0314</a:t>
                      </a:r>
                    </a:p>
                  </a:txBody>
                  <a:tcPr marL="6036" marR="6036" marT="6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116,0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232,5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222,4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95,7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389079"/>
                  </a:ext>
                </a:extLst>
              </a:tr>
              <a:tr h="16566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Национальная экономика</a:t>
                      </a:r>
                    </a:p>
                  </a:txBody>
                  <a:tcPr marL="6036" marR="6036" marT="60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0400</a:t>
                      </a:r>
                    </a:p>
                  </a:txBody>
                  <a:tcPr marL="6036" marR="6036" marT="6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1 114,5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1 206,2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1 159,0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139940"/>
                  </a:ext>
                </a:extLst>
              </a:tr>
              <a:tr h="16566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Сельское хозяйство и рыболовство</a:t>
                      </a:r>
                    </a:p>
                  </a:txBody>
                  <a:tcPr marL="6036" marR="6036" marT="60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0405</a:t>
                      </a:r>
                    </a:p>
                  </a:txBody>
                  <a:tcPr marL="6036" marR="6036" marT="6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974320"/>
                  </a:ext>
                </a:extLst>
              </a:tr>
              <a:tr h="16566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Водное хозяйство</a:t>
                      </a:r>
                    </a:p>
                  </a:txBody>
                  <a:tcPr marL="6036" marR="6036" marT="60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0406</a:t>
                      </a:r>
                    </a:p>
                  </a:txBody>
                  <a:tcPr marL="6036" marR="6036" marT="6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74862"/>
                  </a:ext>
                </a:extLst>
              </a:tr>
              <a:tr h="16566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Транспорт</a:t>
                      </a:r>
                    </a:p>
                  </a:txBody>
                  <a:tcPr marL="6036" marR="6036" marT="60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0408</a:t>
                      </a:r>
                    </a:p>
                  </a:txBody>
                  <a:tcPr marL="6036" marR="6036" marT="6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101,9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81,0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79,5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750397"/>
                  </a:ext>
                </a:extLst>
              </a:tr>
              <a:tr h="16566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Дорожное хозяйство (дорожные фонды)</a:t>
                      </a:r>
                    </a:p>
                  </a:txBody>
                  <a:tcPr marL="6036" marR="6036" marT="60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0409</a:t>
                      </a:r>
                    </a:p>
                  </a:txBody>
                  <a:tcPr marL="6036" marR="6036" marT="6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993,8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1 044,0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1 026,5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476500"/>
                  </a:ext>
                </a:extLst>
              </a:tr>
              <a:tr h="16566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Связь и информатика</a:t>
                      </a:r>
                    </a:p>
                  </a:txBody>
                  <a:tcPr marL="6036" marR="6036" marT="60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0410</a:t>
                      </a:r>
                    </a:p>
                  </a:txBody>
                  <a:tcPr marL="6036" marR="6036" marT="6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738011"/>
                  </a:ext>
                </a:extLst>
              </a:tr>
              <a:tr h="17201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6036" marR="6036" marT="60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0412</a:t>
                      </a:r>
                    </a:p>
                  </a:txBody>
                  <a:tcPr marL="6036" marR="6036" marT="60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88,9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470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7149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07054D-DB3F-492C-B559-BCA502FB02C9}"/>
              </a:ext>
            </a:extLst>
          </p:cNvPr>
          <p:cNvSpPr txBox="1"/>
          <p:nvPr/>
        </p:nvSpPr>
        <p:spPr>
          <a:xfrm>
            <a:off x="251520" y="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3399"/>
                </a:solidFill>
              </a:rPr>
              <a:t>Сведения о расходах бюджета по разделам и подразделам классификации расходов бюджета за 2022 год</a:t>
            </a:r>
            <a:r>
              <a:rPr lang="en-US" sz="1600" b="1" dirty="0">
                <a:solidFill>
                  <a:srgbClr val="003399"/>
                </a:solidFill>
              </a:rPr>
              <a:t> (</a:t>
            </a:r>
            <a:r>
              <a:rPr lang="ru-RU" sz="1600" b="1" dirty="0" err="1">
                <a:solidFill>
                  <a:srgbClr val="003399"/>
                </a:solidFill>
              </a:rPr>
              <a:t>млн.руб</a:t>
            </a:r>
            <a:r>
              <a:rPr lang="ru-RU" sz="1600" b="1" dirty="0">
                <a:solidFill>
                  <a:srgbClr val="003399"/>
                </a:solidFill>
              </a:rPr>
              <a:t>.)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8C12CFB-E4C4-4585-9EB4-1F18C5A9D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047225"/>
              </p:ext>
            </p:extLst>
          </p:nvPr>
        </p:nvGraphicFramePr>
        <p:xfrm>
          <a:off x="179512" y="764704"/>
          <a:ext cx="8784976" cy="5904648"/>
        </p:xfrm>
        <a:graphic>
          <a:graphicData uri="http://schemas.openxmlformats.org/drawingml/2006/table">
            <a:tbl>
              <a:tblPr/>
              <a:tblGrid>
                <a:gridCol w="3932808">
                  <a:extLst>
                    <a:ext uri="{9D8B030D-6E8A-4147-A177-3AD203B41FA5}">
                      <a16:colId xmlns:a16="http://schemas.microsoft.com/office/drawing/2014/main" val="3170284379"/>
                    </a:ext>
                  </a:extLst>
                </a:gridCol>
                <a:gridCol w="395834">
                  <a:extLst>
                    <a:ext uri="{9D8B030D-6E8A-4147-A177-3AD203B41FA5}">
                      <a16:colId xmlns:a16="http://schemas.microsoft.com/office/drawing/2014/main" val="4103755456"/>
                    </a:ext>
                  </a:extLst>
                </a:gridCol>
                <a:gridCol w="1098123">
                  <a:extLst>
                    <a:ext uri="{9D8B030D-6E8A-4147-A177-3AD203B41FA5}">
                      <a16:colId xmlns:a16="http://schemas.microsoft.com/office/drawing/2014/main" val="1835139256"/>
                    </a:ext>
                  </a:extLst>
                </a:gridCol>
                <a:gridCol w="1085353">
                  <a:extLst>
                    <a:ext uri="{9D8B030D-6E8A-4147-A177-3AD203B41FA5}">
                      <a16:colId xmlns:a16="http://schemas.microsoft.com/office/drawing/2014/main" val="846764514"/>
                    </a:ext>
                  </a:extLst>
                </a:gridCol>
                <a:gridCol w="1123661">
                  <a:extLst>
                    <a:ext uri="{9D8B030D-6E8A-4147-A177-3AD203B41FA5}">
                      <a16:colId xmlns:a16="http://schemas.microsoft.com/office/drawing/2014/main" val="2794942182"/>
                    </a:ext>
                  </a:extLst>
                </a:gridCol>
                <a:gridCol w="1149197">
                  <a:extLst>
                    <a:ext uri="{9D8B030D-6E8A-4147-A177-3AD203B41FA5}">
                      <a16:colId xmlns:a16="http://schemas.microsoft.com/office/drawing/2014/main" val="347638005"/>
                    </a:ext>
                  </a:extLst>
                </a:gridCol>
              </a:tblGrid>
              <a:tr h="17449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Жилищно-коммунальное хозяйство</a:t>
                      </a:r>
                    </a:p>
                  </a:txBody>
                  <a:tcPr marL="6353" marR="6353" marT="6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0500</a:t>
                      </a:r>
                    </a:p>
                  </a:txBody>
                  <a:tcPr marL="6353" marR="6353" marT="6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2 884,9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3 430,6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3 320,7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181174"/>
                  </a:ext>
                </a:extLst>
              </a:tr>
              <a:tr h="17449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Жилищное хозяйство</a:t>
                      </a:r>
                    </a:p>
                  </a:txBody>
                  <a:tcPr marL="6353" marR="6353" marT="6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0501</a:t>
                      </a:r>
                    </a:p>
                  </a:txBody>
                  <a:tcPr marL="6353" marR="6353" marT="6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132,6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201,5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192,2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270789"/>
                  </a:ext>
                </a:extLst>
              </a:tr>
              <a:tr h="17449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Коммунальное хозяйство</a:t>
                      </a:r>
                    </a:p>
                  </a:txBody>
                  <a:tcPr marL="6353" marR="6353" marT="6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0502</a:t>
                      </a:r>
                    </a:p>
                  </a:txBody>
                  <a:tcPr marL="6353" marR="6353" marT="6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408,2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787,3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751,3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972698"/>
                  </a:ext>
                </a:extLst>
              </a:tr>
              <a:tr h="17449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Благоустройство</a:t>
                      </a:r>
                    </a:p>
                  </a:txBody>
                  <a:tcPr marL="6353" marR="6353" marT="6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0503</a:t>
                      </a:r>
                    </a:p>
                  </a:txBody>
                  <a:tcPr marL="6353" marR="6353" marT="6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2 344,0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2 439,6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2 376,6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461678"/>
                  </a:ext>
                </a:extLst>
              </a:tr>
              <a:tr h="19890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6353" marR="6353" marT="6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0505</a:t>
                      </a:r>
                    </a:p>
                  </a:txBody>
                  <a:tcPr marL="6353" marR="6353" marT="6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607364"/>
                  </a:ext>
                </a:extLst>
              </a:tr>
              <a:tr h="17449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Охрана окружающей среды</a:t>
                      </a:r>
                    </a:p>
                  </a:txBody>
                  <a:tcPr marL="6353" marR="6353" marT="6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0600</a:t>
                      </a:r>
                    </a:p>
                  </a:txBody>
                  <a:tcPr marL="6353" marR="6353" marT="6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86,9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080999"/>
                  </a:ext>
                </a:extLst>
              </a:tr>
              <a:tr h="34838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Охрана объектов растительного и животного мира и среды их обитания</a:t>
                      </a:r>
                    </a:p>
                  </a:txBody>
                  <a:tcPr marL="6353" marR="6353" marT="6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0603</a:t>
                      </a:r>
                    </a:p>
                  </a:txBody>
                  <a:tcPr marL="6353" marR="6353" marT="6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62065"/>
                  </a:ext>
                </a:extLst>
              </a:tr>
              <a:tr h="20744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6353" marR="6353" marT="6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0605</a:t>
                      </a:r>
                    </a:p>
                  </a:txBody>
                  <a:tcPr marL="6353" marR="6353" marT="6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82,9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216173"/>
                  </a:ext>
                </a:extLst>
              </a:tr>
              <a:tr h="17449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Образование</a:t>
                      </a:r>
                    </a:p>
                  </a:txBody>
                  <a:tcPr marL="6353" marR="6353" marT="6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0700</a:t>
                      </a:r>
                    </a:p>
                  </a:txBody>
                  <a:tcPr marL="6353" marR="6353" marT="6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14 325,1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15 839,6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15 722,4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594289"/>
                  </a:ext>
                </a:extLst>
              </a:tr>
              <a:tr h="17449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Дошкольное образование</a:t>
                      </a:r>
                    </a:p>
                  </a:txBody>
                  <a:tcPr marL="6353" marR="6353" marT="6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0701</a:t>
                      </a:r>
                    </a:p>
                  </a:txBody>
                  <a:tcPr marL="6353" marR="6353" marT="6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5 145,1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4 990,1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4 964,2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206878"/>
                  </a:ext>
                </a:extLst>
              </a:tr>
              <a:tr h="17449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Общее образование</a:t>
                      </a:r>
                    </a:p>
                  </a:txBody>
                  <a:tcPr marL="6353" marR="6353" marT="6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0702</a:t>
                      </a:r>
                    </a:p>
                  </a:txBody>
                  <a:tcPr marL="6353" marR="6353" marT="6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8 398,4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9 956,1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9 871,5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067809"/>
                  </a:ext>
                </a:extLst>
              </a:tr>
              <a:tr h="17449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Дополнительное образование детей</a:t>
                      </a:r>
                    </a:p>
                  </a:txBody>
                  <a:tcPr marL="6353" marR="6353" marT="6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0703</a:t>
                      </a:r>
                    </a:p>
                  </a:txBody>
                  <a:tcPr marL="6353" marR="6353" marT="6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561,8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677,4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672,6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64773"/>
                  </a:ext>
                </a:extLst>
              </a:tr>
              <a:tr h="34838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6353" marR="6353" marT="6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0705</a:t>
                      </a:r>
                    </a:p>
                  </a:txBody>
                  <a:tcPr marL="6353" marR="6353" marT="6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994291"/>
                  </a:ext>
                </a:extLst>
              </a:tr>
              <a:tr h="17449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Молодежная политика</a:t>
                      </a:r>
                    </a:p>
                  </a:txBody>
                  <a:tcPr marL="6353" marR="6353" marT="6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0707</a:t>
                      </a:r>
                    </a:p>
                  </a:txBody>
                  <a:tcPr marL="6353" marR="6353" marT="6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855076"/>
                  </a:ext>
                </a:extLst>
              </a:tr>
              <a:tr h="17449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Другие вопросы в области образования</a:t>
                      </a:r>
                    </a:p>
                  </a:txBody>
                  <a:tcPr marL="6353" marR="6353" marT="6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0709</a:t>
                      </a:r>
                    </a:p>
                  </a:txBody>
                  <a:tcPr marL="6353" marR="6353" marT="6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176,3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161,8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159,9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467914"/>
                  </a:ext>
                </a:extLst>
              </a:tr>
              <a:tr h="17449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Культура, кинематография</a:t>
                      </a:r>
                    </a:p>
                  </a:txBody>
                  <a:tcPr marL="6353" marR="6353" marT="6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0800</a:t>
                      </a:r>
                    </a:p>
                  </a:txBody>
                  <a:tcPr marL="6353" marR="6353" marT="6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458,4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605,6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605,3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126154"/>
                  </a:ext>
                </a:extLst>
              </a:tr>
              <a:tr h="17449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Культура</a:t>
                      </a:r>
                    </a:p>
                  </a:txBody>
                  <a:tcPr marL="6353" marR="6353" marT="6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0801</a:t>
                      </a:r>
                    </a:p>
                  </a:txBody>
                  <a:tcPr marL="6353" marR="6353" marT="6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439,9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584,3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584,2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327298"/>
                  </a:ext>
                </a:extLst>
              </a:tr>
              <a:tr h="16936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6353" marR="6353" marT="6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0804</a:t>
                      </a:r>
                    </a:p>
                  </a:txBody>
                  <a:tcPr marL="6353" marR="6353" marT="6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948442"/>
                  </a:ext>
                </a:extLst>
              </a:tr>
              <a:tr h="17449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Социальная политика</a:t>
                      </a:r>
                    </a:p>
                  </a:txBody>
                  <a:tcPr marL="6353" marR="6353" marT="6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6353" marR="6353" marT="6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551,3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460,6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444,5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091229"/>
                  </a:ext>
                </a:extLst>
              </a:tr>
              <a:tr h="17449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Пенсионное обеспечение</a:t>
                      </a:r>
                    </a:p>
                  </a:txBody>
                  <a:tcPr marL="6353" marR="6353" marT="6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1001</a:t>
                      </a:r>
                    </a:p>
                  </a:txBody>
                  <a:tcPr marL="6353" marR="6353" marT="6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841044"/>
                  </a:ext>
                </a:extLst>
              </a:tr>
              <a:tr h="17449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Социальное обеспечение населения</a:t>
                      </a:r>
                    </a:p>
                  </a:txBody>
                  <a:tcPr marL="6353" marR="6353" marT="6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1003</a:t>
                      </a:r>
                    </a:p>
                  </a:txBody>
                  <a:tcPr marL="6353" marR="6353" marT="6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695789"/>
                  </a:ext>
                </a:extLst>
              </a:tr>
              <a:tr h="17449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Охрана семьи и детства</a:t>
                      </a:r>
                    </a:p>
                  </a:txBody>
                  <a:tcPr marL="6353" marR="6353" marT="6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1004</a:t>
                      </a:r>
                    </a:p>
                  </a:txBody>
                  <a:tcPr marL="6353" marR="6353" marT="6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452,6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401,0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385,5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488517"/>
                  </a:ext>
                </a:extLst>
              </a:tr>
              <a:tr h="17449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6353" marR="6353" marT="6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1006</a:t>
                      </a:r>
                    </a:p>
                  </a:txBody>
                  <a:tcPr marL="6353" marR="6353" marT="6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635079"/>
                  </a:ext>
                </a:extLst>
              </a:tr>
              <a:tr h="17449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Физическая культура и спорт</a:t>
                      </a:r>
                    </a:p>
                  </a:txBody>
                  <a:tcPr marL="6353" marR="6353" marT="6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</a:t>
                      </a:r>
                    </a:p>
                  </a:txBody>
                  <a:tcPr marL="6353" marR="6353" marT="6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885,6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1 250,8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1 250,4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192831"/>
                  </a:ext>
                </a:extLst>
              </a:tr>
              <a:tr h="17449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Физическая культура</a:t>
                      </a:r>
                    </a:p>
                  </a:txBody>
                  <a:tcPr marL="6353" marR="6353" marT="6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1101</a:t>
                      </a:r>
                    </a:p>
                  </a:txBody>
                  <a:tcPr marL="6353" marR="6353" marT="6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864,9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614,3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614,3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97426"/>
                  </a:ext>
                </a:extLst>
              </a:tr>
              <a:tr h="17449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Спорт высших достижений</a:t>
                      </a:r>
                    </a:p>
                  </a:txBody>
                  <a:tcPr marL="6353" marR="6353" marT="6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1103</a:t>
                      </a:r>
                    </a:p>
                  </a:txBody>
                  <a:tcPr marL="6353" marR="6353" marT="6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613,0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612,8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734654"/>
                  </a:ext>
                </a:extLst>
              </a:tr>
              <a:tr h="19890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6353" marR="6353" marT="6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1105</a:t>
                      </a:r>
                    </a:p>
                  </a:txBody>
                  <a:tcPr marL="6353" marR="6353" marT="6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728426"/>
                  </a:ext>
                </a:extLst>
              </a:tr>
              <a:tr h="19890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6353" marR="6353" marT="6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1300</a:t>
                      </a:r>
                    </a:p>
                  </a:txBody>
                  <a:tcPr marL="6353" marR="6353" marT="6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764317"/>
                  </a:ext>
                </a:extLst>
              </a:tr>
              <a:tr h="38743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6353" marR="6353" marT="63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1301</a:t>
                      </a:r>
                    </a:p>
                  </a:txBody>
                  <a:tcPr marL="6353" marR="6353" marT="63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88343"/>
                  </a:ext>
                </a:extLst>
              </a:tr>
              <a:tr h="182431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</a:p>
                  </a:txBody>
                  <a:tcPr marL="6353" marR="6353" marT="63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22 600,5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25 434,3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24 790,9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</a:t>
                      </a:r>
                    </a:p>
                  </a:txBody>
                  <a:tcPr marL="6353" marR="6353" marT="6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704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5902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0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3399"/>
                </a:solidFill>
              </a:rPr>
              <a:t>Информация о расходах бюджета с учетом интересов целевых групп пользователей за 2023 год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696C1C2-651B-4357-9206-ADB6F7B98C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783565"/>
              </p:ext>
            </p:extLst>
          </p:nvPr>
        </p:nvGraphicFramePr>
        <p:xfrm>
          <a:off x="107504" y="404664"/>
          <a:ext cx="8928993" cy="6457750"/>
        </p:xfrm>
        <a:graphic>
          <a:graphicData uri="http://schemas.openxmlformats.org/drawingml/2006/table">
            <a:tbl>
              <a:tblPr/>
              <a:tblGrid>
                <a:gridCol w="1008887">
                  <a:extLst>
                    <a:ext uri="{9D8B030D-6E8A-4147-A177-3AD203B41FA5}">
                      <a16:colId xmlns:a16="http://schemas.microsoft.com/office/drawing/2014/main" val="1634099078"/>
                    </a:ext>
                  </a:extLst>
                </a:gridCol>
                <a:gridCol w="844171">
                  <a:extLst>
                    <a:ext uri="{9D8B030D-6E8A-4147-A177-3AD203B41FA5}">
                      <a16:colId xmlns:a16="http://schemas.microsoft.com/office/drawing/2014/main" val="821633470"/>
                    </a:ext>
                  </a:extLst>
                </a:gridCol>
                <a:gridCol w="1098108">
                  <a:extLst>
                    <a:ext uri="{9D8B030D-6E8A-4147-A177-3AD203B41FA5}">
                      <a16:colId xmlns:a16="http://schemas.microsoft.com/office/drawing/2014/main" val="181453917"/>
                    </a:ext>
                  </a:extLst>
                </a:gridCol>
                <a:gridCol w="2141311">
                  <a:extLst>
                    <a:ext uri="{9D8B030D-6E8A-4147-A177-3AD203B41FA5}">
                      <a16:colId xmlns:a16="http://schemas.microsoft.com/office/drawing/2014/main" val="272801903"/>
                    </a:ext>
                  </a:extLst>
                </a:gridCol>
                <a:gridCol w="816718">
                  <a:extLst>
                    <a:ext uri="{9D8B030D-6E8A-4147-A177-3AD203B41FA5}">
                      <a16:colId xmlns:a16="http://schemas.microsoft.com/office/drawing/2014/main" val="9846262"/>
                    </a:ext>
                  </a:extLst>
                </a:gridCol>
                <a:gridCol w="617686">
                  <a:extLst>
                    <a:ext uri="{9D8B030D-6E8A-4147-A177-3AD203B41FA5}">
                      <a16:colId xmlns:a16="http://schemas.microsoft.com/office/drawing/2014/main" val="1581149507"/>
                    </a:ext>
                  </a:extLst>
                </a:gridCol>
                <a:gridCol w="576507">
                  <a:extLst>
                    <a:ext uri="{9D8B030D-6E8A-4147-A177-3AD203B41FA5}">
                      <a16:colId xmlns:a16="http://schemas.microsoft.com/office/drawing/2014/main" val="2712941465"/>
                    </a:ext>
                  </a:extLst>
                </a:gridCol>
                <a:gridCol w="542191">
                  <a:extLst>
                    <a:ext uri="{9D8B030D-6E8A-4147-A177-3AD203B41FA5}">
                      <a16:colId xmlns:a16="http://schemas.microsoft.com/office/drawing/2014/main" val="2482062240"/>
                    </a:ext>
                  </a:extLst>
                </a:gridCol>
                <a:gridCol w="590233">
                  <a:extLst>
                    <a:ext uri="{9D8B030D-6E8A-4147-A177-3AD203B41FA5}">
                      <a16:colId xmlns:a16="http://schemas.microsoft.com/office/drawing/2014/main" val="867590312"/>
                    </a:ext>
                  </a:extLst>
                </a:gridCol>
                <a:gridCol w="693181">
                  <a:extLst>
                    <a:ext uri="{9D8B030D-6E8A-4147-A177-3AD203B41FA5}">
                      <a16:colId xmlns:a16="http://schemas.microsoft.com/office/drawing/2014/main" val="1296788447"/>
                    </a:ext>
                  </a:extLst>
                </a:gridCol>
              </a:tblGrid>
              <a:tr h="665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215967"/>
                          </a:solidFill>
                          <a:effectLst/>
                          <a:latin typeface="Cambria" panose="02040503050406030204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215967"/>
                          </a:solidFill>
                          <a:effectLst/>
                          <a:latin typeface="Cambria" panose="02040503050406030204" pitchFamily="18" charset="0"/>
                        </a:rPr>
                        <a:t>Наименование подпрограммы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215967"/>
                          </a:solidFill>
                          <a:effectLst/>
                          <a:latin typeface="Cambria" panose="02040503050406030204" pitchFamily="18" charset="0"/>
                        </a:rPr>
                        <a:t>Целевая группа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215967"/>
                          </a:solidFill>
                          <a:effectLst/>
                          <a:latin typeface="Cambria" panose="02040503050406030204" pitchFamily="18" charset="0"/>
                        </a:rPr>
                        <a:t>НПА, по которым установлены меры </a:t>
                      </a:r>
                      <a:r>
                        <a:rPr lang="ru-RU" sz="700" b="1" i="0" u="none" strike="noStrike" dirty="0" err="1">
                          <a:solidFill>
                            <a:srgbClr val="215967"/>
                          </a:solidFill>
                          <a:effectLst/>
                          <a:latin typeface="Cambria" panose="02040503050406030204" pitchFamily="18" charset="0"/>
                        </a:rPr>
                        <a:t>соц.поддержки</a:t>
                      </a:r>
                      <a:endParaRPr lang="ru-RU" sz="700" b="1" i="0" u="none" strike="noStrike" dirty="0">
                        <a:solidFill>
                          <a:srgbClr val="215967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215967"/>
                          </a:solidFill>
                          <a:effectLst/>
                          <a:latin typeface="Cambria" panose="02040503050406030204" pitchFamily="18" charset="0"/>
                        </a:rPr>
                        <a:t>Наименование меры социальной поддержки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215967"/>
                          </a:solidFill>
                          <a:effectLst/>
                          <a:latin typeface="Cambria" panose="02040503050406030204" pitchFamily="18" charset="0"/>
                        </a:rPr>
                        <a:t>Размер поддержки (тыс. рублей)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215967"/>
                          </a:solidFill>
                          <a:effectLst/>
                          <a:latin typeface="Cambria" panose="02040503050406030204" pitchFamily="18" charset="0"/>
                        </a:rPr>
                        <a:t>Количество льготников (человек)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215967"/>
                          </a:solidFill>
                          <a:effectLst/>
                          <a:latin typeface="Cambria" panose="02040503050406030204" pitchFamily="18" charset="0"/>
                        </a:rPr>
                        <a:t>Плановые  назначения на 2023 год (тыс. рублей)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215967"/>
                          </a:solidFill>
                          <a:effectLst/>
                          <a:latin typeface="Cambria" panose="02040503050406030204" pitchFamily="18" charset="0"/>
                        </a:rPr>
                        <a:t>Фактические  значения 2023 года (тыс. рублей)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215967"/>
                          </a:solidFill>
                          <a:effectLst/>
                          <a:latin typeface="Cambria" panose="02040503050406030204" pitchFamily="18" charset="0"/>
                        </a:rPr>
                        <a:t>% исполнеия плановых показателей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037937"/>
                  </a:ext>
                </a:extLst>
              </a:tr>
              <a:tr h="9642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Образование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Общее образование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Дети-инвалиды, дети-сироты и дети, оставшиеся без попечения родителей, многодетные семьи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Постановление Администрации Городского округа Балашиха от 31.05.2023 №720-ПА "Об установлении размера родительской платы за присмотр и уход за детьми в муниципальных образовательных учреждениях Городского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округа Балашиха, реализующих основную общеобразовательную программу дошкольного образования"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Льгота по родительской плате за присмотр и уход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5 953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82 956,6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74 533,6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89,8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45572"/>
                  </a:ext>
                </a:extLst>
              </a:tr>
              <a:tr h="10847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Образование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Общее образование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Дети из многодетных семей, дети, находящиеся под опекой, дети-инвалиды, дети из малоимущих семей, дети, оказавшиеся в сложной жизненной ситуации, дети-учащиеся специальной коррекционной школы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Постановление Администрации 08.11.2021 №994-ПА "Об утверждении Положения об организации питания обучающихся в образовательных организациях, расположенных на территории городского округа Балашиха, реализующих образовательные программы начального общего, основного общего и (или) среднего общего образования"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Обеспечение бесплатным горячим питанием (завтраки, обеды)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Завтраки 56,5 руб., Обеды 104,25 руб.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13 320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270 126,2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270 086,9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41673"/>
                  </a:ext>
                </a:extLst>
              </a:tr>
              <a:tr h="9076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Культура и туризм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Развитие профессионального искусства, гастрольно-концертной и культурно-досуговой деятельности, кинематографии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Развитие муниципальной системы выявления и развития молодых талантов, поддержка одаренных детей и молодежи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Постановление Администрации Городского округа Балашиха от 02.08.2022 № 718 - ПА "О стипендии Администрации Городского округа Балашиха в области культуры и искусства "Юные дарования Балашихи"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Стипендия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540,0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540,0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483458"/>
                  </a:ext>
                </a:extLst>
              </a:tr>
              <a:tr h="9076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Культура и туризм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Развитие профессионального искусства, гастрольно-концертной и культурно-досуговой деятельности, кинематографии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Выдающися деятели культуры и искусства и молодые талантливые авторы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Постановление Администрации Городского округа Балашиха от 15.06.2016 №567/8-ПА "О стипендиях Администрации Городского округа Балашиха выдающимся деятелям культуры и искусства и молодым талантливым авторам Городского округа Балашиха"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Стипендия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24,00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120,0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120,0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911662"/>
                  </a:ext>
                </a:extLst>
              </a:tr>
              <a:tr h="1928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Жилище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Обеспечение жильем детей-сирот и детей, оставшихся без попечения родителей, а также лиц из их числа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Дети-сироты и дети, оставшиеся без попечения родителей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Закон МО от 29.12.2007 №248/2007-ОЗ "О предоставлении полного государственного обеспечения и дополнительных гарантий по социальной поддержке детям-сиротам и детям, оставшимся без попечения родителей"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и Постановление Правительства Московской области от 20.02.2018  № 105/7  "Об утверждении Порядка предоставления субвенций из бюджета Московской области бюджетам муниципальных образований Московской области на предоставление жилых помещений детям-сиротам и детям, оставшимся без попечения родителей, лицам из числа детей-сирот и детей, оставшихся без попечения родителей, по договорам найма специализированных жилых помещений, в том числе за счет средств, перечисляемых из федерального бюджета"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Предоставление жилых помещений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216 000,0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213 000,0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98,6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634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9015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03640FE-FFD0-4E73-8085-0123EB15526B}"/>
              </a:ext>
            </a:extLst>
          </p:cNvPr>
          <p:cNvSpPr txBox="1"/>
          <p:nvPr/>
        </p:nvSpPr>
        <p:spPr>
          <a:xfrm>
            <a:off x="323528" y="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3399"/>
                </a:solidFill>
              </a:rPr>
              <a:t>Информация о расходах бюджета в разрезе муниципальных программ с указанием достигнутых и плановых целевых показателей программ с объяснением причин их невыполнения за 2023 г.</a:t>
            </a:r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EF7CE454-D729-4981-8EE4-BE204A88F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954866"/>
              </p:ext>
            </p:extLst>
          </p:nvPr>
        </p:nvGraphicFramePr>
        <p:xfrm>
          <a:off x="179512" y="620688"/>
          <a:ext cx="8712968" cy="6048671"/>
        </p:xfrm>
        <a:graphic>
          <a:graphicData uri="http://schemas.openxmlformats.org/drawingml/2006/table">
            <a:tbl>
              <a:tblPr/>
              <a:tblGrid>
                <a:gridCol w="2788150">
                  <a:extLst>
                    <a:ext uri="{9D8B030D-6E8A-4147-A177-3AD203B41FA5}">
                      <a16:colId xmlns:a16="http://schemas.microsoft.com/office/drawing/2014/main" val="1548753071"/>
                    </a:ext>
                  </a:extLst>
                </a:gridCol>
                <a:gridCol w="675255">
                  <a:extLst>
                    <a:ext uri="{9D8B030D-6E8A-4147-A177-3AD203B41FA5}">
                      <a16:colId xmlns:a16="http://schemas.microsoft.com/office/drawing/2014/main" val="4100727626"/>
                    </a:ext>
                  </a:extLst>
                </a:gridCol>
                <a:gridCol w="689777">
                  <a:extLst>
                    <a:ext uri="{9D8B030D-6E8A-4147-A177-3AD203B41FA5}">
                      <a16:colId xmlns:a16="http://schemas.microsoft.com/office/drawing/2014/main" val="884925694"/>
                    </a:ext>
                  </a:extLst>
                </a:gridCol>
                <a:gridCol w="689777">
                  <a:extLst>
                    <a:ext uri="{9D8B030D-6E8A-4147-A177-3AD203B41FA5}">
                      <a16:colId xmlns:a16="http://schemas.microsoft.com/office/drawing/2014/main" val="2076466133"/>
                    </a:ext>
                  </a:extLst>
                </a:gridCol>
                <a:gridCol w="653472">
                  <a:extLst>
                    <a:ext uri="{9D8B030D-6E8A-4147-A177-3AD203B41FA5}">
                      <a16:colId xmlns:a16="http://schemas.microsoft.com/office/drawing/2014/main" val="808872694"/>
                    </a:ext>
                  </a:extLst>
                </a:gridCol>
                <a:gridCol w="3216537">
                  <a:extLst>
                    <a:ext uri="{9D8B030D-6E8A-4147-A177-3AD203B41FA5}">
                      <a16:colId xmlns:a16="http://schemas.microsoft.com/office/drawing/2014/main" val="3650436234"/>
                    </a:ext>
                  </a:extLst>
                </a:gridCol>
              </a:tblGrid>
              <a:tr h="1139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программы/показателя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3839" marR="3839" marT="38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Пояснения причин невыполнения плановых значений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541529"/>
                  </a:ext>
                </a:extLst>
              </a:tr>
              <a:tr h="3811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Планируемое значение показателя 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Достигнутое значение показателя  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 планируемого значения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81601"/>
                  </a:ext>
                </a:extLst>
              </a:tr>
              <a:tr h="1038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39" marR="3839" marT="38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005690"/>
                  </a:ext>
                </a:extLst>
              </a:tr>
              <a:tr h="141269">
                <a:tc gridSpan="4"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"Здравоохранение"</a:t>
                      </a:r>
                    </a:p>
                  </a:txBody>
                  <a:tcPr marL="3839" marR="3839" marT="38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198435"/>
                  </a:ext>
                </a:extLst>
              </a:tr>
              <a:tr h="9752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Диспансеризация определенных групп взрослого населения Московской области</a:t>
                      </a:r>
                    </a:p>
                  </a:txBody>
                  <a:tcPr marL="3839" marR="3839" marT="38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84,22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84,22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В связи с непосредственной близостью Городского округа к г. Москва, население, проживающее на границах Городского округа прикреплено к поликлиническим учреждениям г. Москвы.Также на территории округа расположено значительное количество войсковых частей, и следовательно, часть населения трудоспособного возраста, является штатными сотрудниками Росгвардии, МВД и Министерства обороны и не имеет полисов ОМС. Медицинскую помощь данные граждане получают в лечебно-профилактических учреждениях соответствующих ведомств.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129462"/>
                  </a:ext>
                </a:extLst>
              </a:tr>
              <a:tr h="5903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медицинских работников ГБУЗ МО «Балашихинская областная больница», получивших единовременную выплату при трудоустройстве от числа обратившихся и имеющих право на получение данной выплаты в соответствии с муниципальными правовыми актами Городского округа Балашиха</a:t>
                      </a:r>
                    </a:p>
                  </a:txBody>
                  <a:tcPr marL="3839" marR="3839" marT="38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522441"/>
                  </a:ext>
                </a:extLst>
              </a:tr>
              <a:tr h="43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Жилье-медикам, нуждающихся в обеспечении жильем</a:t>
                      </a:r>
                    </a:p>
                  </a:txBody>
                  <a:tcPr marL="3839" marR="3839" marT="38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986277"/>
                  </a:ext>
                </a:extLst>
              </a:tr>
              <a:tr h="118227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Муниципальная программа "Культура и туризм"</a:t>
                      </a:r>
                    </a:p>
                  </a:txBody>
                  <a:tcPr marL="3839" marR="3839" marT="38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39" marR="3839" marT="38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524143"/>
                  </a:ext>
                </a:extLst>
              </a:tr>
              <a:tr h="5903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Увеличение доли объектов культурного наследия, находящихся в собственности муниципального образования, по которым проведены работы по сохранению, в общем количестве объектов культурного наследия, находящихся в собственности муниципальных образований, нуждающихся в указанных работах</a:t>
                      </a:r>
                    </a:p>
                  </a:txBody>
                  <a:tcPr marL="3839" marR="3839" marT="38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743556"/>
                  </a:ext>
                </a:extLst>
              </a:tr>
              <a:tr h="354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объектов культурного наследия, находящихся в собственности муниципальных образований, по которым в текущем году разработана проектная документация</a:t>
                      </a:r>
                    </a:p>
                  </a:txBody>
                  <a:tcPr marL="3839" marR="3839" marT="38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030913"/>
                  </a:ext>
                </a:extLst>
              </a:tr>
              <a:tr h="354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Увеличение доли объектов культурного наследия, находящихся в собственности муниципального образования, на которые установлены информационные надписи</a:t>
                      </a:r>
                    </a:p>
                  </a:txBody>
                  <a:tcPr marL="3839" marR="3839" marT="38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570803"/>
                  </a:ext>
                </a:extLst>
              </a:tr>
              <a:tr h="1182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Увеличение общего количества посещений музеев</a:t>
                      </a:r>
                    </a:p>
                  </a:txBody>
                  <a:tcPr marL="3839" marR="3839" marT="38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115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118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102,61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124713"/>
                  </a:ext>
                </a:extLst>
              </a:tr>
              <a:tr h="1182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Цифровизация музейных фондов</a:t>
                      </a:r>
                    </a:p>
                  </a:txBody>
                  <a:tcPr marL="3839" marR="3839" marT="38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1900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2329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122,58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523651"/>
                  </a:ext>
                </a:extLst>
              </a:tr>
              <a:tr h="236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Макропоказатель Обеспечение роста числа пользователей муниципальных библиотек Московской области</a:t>
                      </a:r>
                    </a:p>
                  </a:txBody>
                  <a:tcPr marL="3839" marR="3839" marT="38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65 850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65 982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100,20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68569"/>
                  </a:ext>
                </a:extLst>
              </a:tr>
              <a:tr h="236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посещений организаций культуры по отношению к уровню 2017 года (в части посещений библиотек)</a:t>
                      </a:r>
                    </a:p>
                  </a:txBody>
                  <a:tcPr marL="3839" marR="3839" marT="38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585 440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724 620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123,77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074439"/>
                  </a:ext>
                </a:extLst>
              </a:tr>
              <a:tr h="1182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Число посещений культурных мероприятий</a:t>
                      </a:r>
                    </a:p>
                  </a:txBody>
                  <a:tcPr marL="3839" marR="3839" marT="38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тысяча единиц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1 573,26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1 825,781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116,05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65223"/>
                  </a:ext>
                </a:extLst>
              </a:tr>
              <a:tr h="354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Число посещений детских и кукольных театров </a:t>
                      </a:r>
                    </a:p>
                  </a:txBody>
                  <a:tcPr marL="3839" marR="3839" marT="38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 по отношению к базовому году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114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162,86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530103"/>
                  </a:ext>
                </a:extLst>
              </a:tr>
              <a:tr h="236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детей в возрасте от 5 до 18 лет, охваченных дополнительным образованием сферы культуры</a:t>
                      </a:r>
                    </a:p>
                  </a:txBody>
                  <a:tcPr marL="3839" marR="3839" marT="38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6,2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6,6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106,45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249705"/>
                  </a:ext>
                </a:extLst>
              </a:tr>
              <a:tr h="4721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детей, осваивающих дополнительные профессиональные программы в области искусств за счет бюджетных средств от общего количества обучающихся в детских школах искусств за счет бюджетных средств </a:t>
                      </a:r>
                    </a:p>
                  </a:txBody>
                  <a:tcPr marL="3839" marR="3839" marT="38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39" marR="3839" marT="38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760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4792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3399"/>
                </a:solidFill>
              </a:rPr>
              <a:t>Информация о расходах бюджета в разрезе муниципальных программ с указанием достигнутых и плановых целевых показателей программ с объяснением причин их невыполнения за 2023 г.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CDBEF647-D3AA-4A8E-BBFD-B5B77CA749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875301"/>
              </p:ext>
            </p:extLst>
          </p:nvPr>
        </p:nvGraphicFramePr>
        <p:xfrm>
          <a:off x="179512" y="620688"/>
          <a:ext cx="8784976" cy="6048671"/>
        </p:xfrm>
        <a:graphic>
          <a:graphicData uri="http://schemas.openxmlformats.org/drawingml/2006/table">
            <a:tbl>
              <a:tblPr/>
              <a:tblGrid>
                <a:gridCol w="2811191">
                  <a:extLst>
                    <a:ext uri="{9D8B030D-6E8A-4147-A177-3AD203B41FA5}">
                      <a16:colId xmlns:a16="http://schemas.microsoft.com/office/drawing/2014/main" val="2360306994"/>
                    </a:ext>
                  </a:extLst>
                </a:gridCol>
                <a:gridCol w="680837">
                  <a:extLst>
                    <a:ext uri="{9D8B030D-6E8A-4147-A177-3AD203B41FA5}">
                      <a16:colId xmlns:a16="http://schemas.microsoft.com/office/drawing/2014/main" val="638670994"/>
                    </a:ext>
                  </a:extLst>
                </a:gridCol>
                <a:gridCol w="695478">
                  <a:extLst>
                    <a:ext uri="{9D8B030D-6E8A-4147-A177-3AD203B41FA5}">
                      <a16:colId xmlns:a16="http://schemas.microsoft.com/office/drawing/2014/main" val="1469854325"/>
                    </a:ext>
                  </a:extLst>
                </a:gridCol>
                <a:gridCol w="695478">
                  <a:extLst>
                    <a:ext uri="{9D8B030D-6E8A-4147-A177-3AD203B41FA5}">
                      <a16:colId xmlns:a16="http://schemas.microsoft.com/office/drawing/2014/main" val="2423193316"/>
                    </a:ext>
                  </a:extLst>
                </a:gridCol>
                <a:gridCol w="658872">
                  <a:extLst>
                    <a:ext uri="{9D8B030D-6E8A-4147-A177-3AD203B41FA5}">
                      <a16:colId xmlns:a16="http://schemas.microsoft.com/office/drawing/2014/main" val="2995193955"/>
                    </a:ext>
                  </a:extLst>
                </a:gridCol>
                <a:gridCol w="3243120">
                  <a:extLst>
                    <a:ext uri="{9D8B030D-6E8A-4147-A177-3AD203B41FA5}">
                      <a16:colId xmlns:a16="http://schemas.microsoft.com/office/drawing/2014/main" val="1891286476"/>
                    </a:ext>
                  </a:extLst>
                </a:gridCol>
              </a:tblGrid>
              <a:tr h="1066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программы/показателя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3587" marR="3587" marT="3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Пояснения причин невыполнения плановых значений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169675"/>
                  </a:ext>
                </a:extLst>
              </a:tr>
              <a:tr h="356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Планируемое значение показателя 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Достигнутое значение показателя  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 планируемого значения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449046"/>
                  </a:ext>
                </a:extLst>
              </a:tr>
              <a:tr h="970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587" marR="3587" marT="3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787738"/>
                  </a:ext>
                </a:extLst>
              </a:tr>
              <a:tr h="310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Количество стипендий Главы муниципального образования Московской области выдающимся деятелям культуры и искусства Московской области</a:t>
                      </a:r>
                    </a:p>
                  </a:txBody>
                  <a:tcPr marL="3587" marR="3587" marT="3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494591"/>
                  </a:ext>
                </a:extLst>
              </a:tr>
              <a:tr h="9109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получателей адресной финансовой социальной поддержки по итогам рейтингования обучающихся организаций дополнительного образования сферы культуры Московской области</a:t>
                      </a:r>
                    </a:p>
                  </a:txBody>
                  <a:tcPr marL="3587" marR="3587" marT="3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755956"/>
                  </a:ext>
                </a:extLst>
              </a:tr>
              <a:tr h="220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граждан, принимающих участие в добровольческой деятельности </a:t>
                      </a:r>
                    </a:p>
                  </a:txBody>
                  <a:tcPr marL="3587" marR="3587" marT="3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283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763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269,61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463513"/>
                  </a:ext>
                </a:extLst>
              </a:tr>
              <a:tr h="4075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созданных (реконструированных) и капитально отремонтированных объектов организаций культуры</a:t>
                      </a:r>
                    </a:p>
                  </a:txBody>
                  <a:tcPr marL="3587" marR="3587" marT="3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889375"/>
                  </a:ext>
                </a:extLst>
              </a:tr>
              <a:tr h="441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оснащенных образовательных учреждений в сфере культуры (детских школ искусств по видам искусств и училищ) музыкальными инструментами, оборудованием и учебными материалами</a:t>
                      </a:r>
                    </a:p>
                  </a:txBody>
                  <a:tcPr marL="3587" marR="3587" marT="3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664259"/>
                  </a:ext>
                </a:extLst>
              </a:tr>
              <a:tr h="5514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Соотношение средней заработной платы работников учреждений культуры к среднемесячной начисленной заработной плате наемных работников в организациях, у индивидуальных предпринимателей и физических лиц (среднемесячному доходу от трудовой деятельности) в Московской области</a:t>
                      </a:r>
                    </a:p>
                  </a:txBody>
                  <a:tcPr marL="3587" marR="3587" marT="3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104,3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104,30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173394"/>
                  </a:ext>
                </a:extLst>
              </a:tr>
              <a:tr h="1104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Туристский поток в Городской округ Балашиха</a:t>
                      </a:r>
                    </a:p>
                  </a:txBody>
                  <a:tcPr marL="3587" marR="3587" marT="3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Тысяча человек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117,78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31198"/>
                  </a:ext>
                </a:extLst>
              </a:tr>
              <a:tr h="220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Численность лиц, размещенных в коллективных средствах размещения</a:t>
                      </a:r>
                    </a:p>
                  </a:txBody>
                  <a:tcPr marL="3587" marR="3587" marT="3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Тысяча человек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45,4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302,67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587907"/>
                  </a:ext>
                </a:extLst>
              </a:tr>
              <a:tr h="1104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Экскурсионный поток в Городской округ Балашиха</a:t>
                      </a:r>
                    </a:p>
                  </a:txBody>
                  <a:tcPr marL="3587" marR="3587" marT="3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Тысяча человек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78,7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393,50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111122"/>
                  </a:ext>
                </a:extLst>
              </a:tr>
              <a:tr h="661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Достижение соотношения средней заработной платы работников учреждений культуры без учета внешних совместителей и среднемесячной начисленной заработной платы наемных работников в организациях, у индивидуальных предпринимателей и физических лиц (среднемесячному доходу от трудовой деятельности) в Московской области</a:t>
                      </a:r>
                    </a:p>
                  </a:txBody>
                  <a:tcPr marL="3587" marR="3587" marT="3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99,46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104,29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104,86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95182"/>
                  </a:ext>
                </a:extLst>
              </a:tr>
              <a:tr h="110434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"Образование"</a:t>
                      </a:r>
                    </a:p>
                  </a:txBody>
                  <a:tcPr marL="3587" marR="3587" marT="3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7" marR="3587" marT="3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024911"/>
                  </a:ext>
                </a:extLst>
              </a:tr>
              <a:tr h="220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Доступность дошкольного образования для детей в возрасте от трех до семи лет</a:t>
                      </a:r>
                    </a:p>
                  </a:txBody>
                  <a:tcPr marL="3587" marR="3587" marT="3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055305"/>
                  </a:ext>
                </a:extLst>
              </a:tr>
              <a:tr h="3309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</a:t>
                      </a:r>
                    </a:p>
                  </a:txBody>
                  <a:tcPr marL="3587" marR="3587" marT="3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108,2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111,78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103,31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939622"/>
                  </a:ext>
                </a:extLst>
              </a:tr>
              <a:tr h="3309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</a:t>
                      </a:r>
                    </a:p>
                  </a:txBody>
                  <a:tcPr marL="3587" marR="3587" marT="3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112,6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101,12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89,80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956034"/>
                  </a:ext>
                </a:extLst>
              </a:tr>
              <a:tr h="5514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обучающихся, получающих начальное общее образование в государственных и муниципальных образовательных организациях, получающих бесплатное горячее питание, к общему количеству обучающихся, получающих начальное общее образование в государственных и муниципальных образовательных организациях</a:t>
                      </a:r>
                    </a:p>
                  </a:txBody>
                  <a:tcPr marL="3587" marR="3587" marT="3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820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2062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3399"/>
                </a:solidFill>
              </a:rPr>
              <a:t>Информация о расходах бюджета в разрезе муниципальных программ с указанием достигнутых и плановых целевых показателей программ с объяснением причин их невыполнения за 2023 г.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1864D5CA-A77A-40DF-8C92-665B9969C0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337814"/>
              </p:ext>
            </p:extLst>
          </p:nvPr>
        </p:nvGraphicFramePr>
        <p:xfrm>
          <a:off x="179512" y="523221"/>
          <a:ext cx="8712969" cy="6218149"/>
        </p:xfrm>
        <a:graphic>
          <a:graphicData uri="http://schemas.openxmlformats.org/drawingml/2006/table">
            <a:tbl>
              <a:tblPr/>
              <a:tblGrid>
                <a:gridCol w="2788150">
                  <a:extLst>
                    <a:ext uri="{9D8B030D-6E8A-4147-A177-3AD203B41FA5}">
                      <a16:colId xmlns:a16="http://schemas.microsoft.com/office/drawing/2014/main" val="84466161"/>
                    </a:ext>
                  </a:extLst>
                </a:gridCol>
                <a:gridCol w="675255">
                  <a:extLst>
                    <a:ext uri="{9D8B030D-6E8A-4147-A177-3AD203B41FA5}">
                      <a16:colId xmlns:a16="http://schemas.microsoft.com/office/drawing/2014/main" val="219599412"/>
                    </a:ext>
                  </a:extLst>
                </a:gridCol>
                <a:gridCol w="689777">
                  <a:extLst>
                    <a:ext uri="{9D8B030D-6E8A-4147-A177-3AD203B41FA5}">
                      <a16:colId xmlns:a16="http://schemas.microsoft.com/office/drawing/2014/main" val="3930755906"/>
                    </a:ext>
                  </a:extLst>
                </a:gridCol>
                <a:gridCol w="689777">
                  <a:extLst>
                    <a:ext uri="{9D8B030D-6E8A-4147-A177-3AD203B41FA5}">
                      <a16:colId xmlns:a16="http://schemas.microsoft.com/office/drawing/2014/main" val="2768304014"/>
                    </a:ext>
                  </a:extLst>
                </a:gridCol>
                <a:gridCol w="653473">
                  <a:extLst>
                    <a:ext uri="{9D8B030D-6E8A-4147-A177-3AD203B41FA5}">
                      <a16:colId xmlns:a16="http://schemas.microsoft.com/office/drawing/2014/main" val="990147538"/>
                    </a:ext>
                  </a:extLst>
                </a:gridCol>
                <a:gridCol w="3216537">
                  <a:extLst>
                    <a:ext uri="{9D8B030D-6E8A-4147-A177-3AD203B41FA5}">
                      <a16:colId xmlns:a16="http://schemas.microsoft.com/office/drawing/2014/main" val="1687726470"/>
                    </a:ext>
                  </a:extLst>
                </a:gridCol>
              </a:tblGrid>
              <a:tr h="1114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программы/показателя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3654" marR="3654" marT="36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Пояснения причин невыполнения плановых значений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502092"/>
                  </a:ext>
                </a:extLst>
              </a:tr>
              <a:tr h="3728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Планируемое значение показателя 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Достигнутое значение показателя  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 планируемого значения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982346"/>
                  </a:ext>
                </a:extLst>
              </a:tr>
              <a:tr h="1016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654" marR="3654" marT="3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839917"/>
                  </a:ext>
                </a:extLst>
              </a:tr>
              <a:tr h="3242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Доля выпускников текущего года, набравших 250 баллов и более по 3 предметам, к общему количеству выпускников текущего года, сдавших ЕГЭ по 3 и более предметам</a:t>
                      </a:r>
                    </a:p>
                  </a:txBody>
                  <a:tcPr marL="3654" marR="3654" marT="3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16,45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16,45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534271"/>
                  </a:ext>
                </a:extLst>
              </a:tr>
              <a:tr h="9541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отремонтированных дошкольных образовательных организаций</a:t>
                      </a:r>
                    </a:p>
                  </a:txBody>
                  <a:tcPr marL="3654" marR="3654" marT="3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штука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907987"/>
                  </a:ext>
                </a:extLst>
              </a:tr>
              <a:tr h="3466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Количество объектов, в которых в полном объеме выполнены мероприятия по капитальному ремонту общеобразовательных организаций</a:t>
                      </a:r>
                    </a:p>
                  </a:txBody>
                  <a:tcPr marL="3654" marR="3654" marT="3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411929"/>
                  </a:ext>
                </a:extLst>
              </a:tr>
              <a:tr h="426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детей-инвалидов в возрасте от 1,5 года до 7 лет, охваченных дошкольным образованием, в общей численности детей-инвалидов такого возраста</a:t>
                      </a:r>
                    </a:p>
                  </a:txBody>
                  <a:tcPr marL="3654" marR="3654" marT="3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12101"/>
                  </a:ext>
                </a:extLst>
              </a:tr>
              <a:tr h="4619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детей- инвалидов школьного возраста</a:t>
                      </a:r>
                    </a:p>
                  </a:txBody>
                  <a:tcPr marL="3654" marR="3654" marT="3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604348"/>
                  </a:ext>
                </a:extLst>
              </a:tr>
              <a:tr h="2309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детей в возрасте от 5 до 18 лет, получающих дополнительное образование, в общей численности детей-инвалидов такого возраста</a:t>
                      </a:r>
                    </a:p>
                  </a:txBody>
                  <a:tcPr marL="3654" marR="3654" marT="3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608666"/>
                  </a:ext>
                </a:extLst>
              </a:tr>
              <a:tr h="5775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Поддержка образования для детей с ограниченными возможностями здоровья. Обновление материально - технической базы в организациях, осуществляющих образовательную деятельность исключительно по адаптированным основным общеобразовательным программам (нарастающим итогом)</a:t>
                      </a:r>
                    </a:p>
                  </a:txBody>
                  <a:tcPr marL="3654" marR="3654" marT="3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440099"/>
                  </a:ext>
                </a:extLst>
              </a:tr>
              <a:tr h="2309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Доступность дошкольного образования для детей в возрасте до 3-х лет</a:t>
                      </a:r>
                    </a:p>
                  </a:txBody>
                  <a:tcPr marL="3654" marR="3654" marT="3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118352"/>
                  </a:ext>
                </a:extLst>
              </a:tr>
              <a:tr h="9238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Созданы дополнительные места в субъектах Российской Федерации для детей в возрасте от 1,5 до 3 лет любой направленности в организациях, осуществляющих образовательную деятельность (за исключением государственных и муниципальных), и у индивидуальных предпринимателей, осуществляющих образовательную деятельность по образовательным программам дошкольного образования, в том числе адаптированным, и присмотр и уход за детьми</a:t>
                      </a:r>
                    </a:p>
                  </a:txBody>
                  <a:tcPr marL="3654" marR="3654" marT="3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место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807827"/>
                  </a:ext>
                </a:extLst>
              </a:tr>
              <a:tr h="3466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</a:t>
                      </a:r>
                    </a:p>
                  </a:txBody>
                  <a:tcPr marL="3654" marR="3654" marT="3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107,42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107,42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202984"/>
                  </a:ext>
                </a:extLst>
              </a:tr>
              <a:tr h="2309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детей в возрасте от 5 до 18 лет, охваченных дополнительным образованием</a:t>
                      </a:r>
                    </a:p>
                  </a:txBody>
                  <a:tcPr marL="3654" marR="3654" marT="3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86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86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729755"/>
                  </a:ext>
                </a:extLst>
              </a:tr>
              <a:tr h="115663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"Социальная защита населения"</a:t>
                      </a:r>
                    </a:p>
                  </a:txBody>
                  <a:tcPr marL="3654" marR="3654" marT="36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54" marR="3654" marT="3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253980"/>
                  </a:ext>
                </a:extLst>
              </a:tr>
              <a:tr h="2309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Увеличение числа граждан старшего возраста, ведущих активный образ жизни</a:t>
                      </a:r>
                    </a:p>
                  </a:txBody>
                  <a:tcPr marL="3654" marR="3654" marT="3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16 472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16 775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101,84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157881"/>
                  </a:ext>
                </a:extLst>
              </a:tr>
              <a:tr h="2309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муниципальных служащих, вышедших на пенсию, и получающих пенсию за выслугу лет</a:t>
                      </a:r>
                    </a:p>
                  </a:txBody>
                  <a:tcPr marL="3654" marR="3654" marT="36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54" marR="3654" marT="3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276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16306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3399"/>
                </a:solidFill>
              </a:rPr>
              <a:t>Информация о расходах бюджета в разрезе муниципальных программ с указанием достигнутых и плановых целевых показателей программ с объяснением причин их невыполнения за 2023 г.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287EE130-DACC-47C3-A84A-D9A89F9A5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761635"/>
              </p:ext>
            </p:extLst>
          </p:nvPr>
        </p:nvGraphicFramePr>
        <p:xfrm>
          <a:off x="179512" y="620688"/>
          <a:ext cx="8712968" cy="6048671"/>
        </p:xfrm>
        <a:graphic>
          <a:graphicData uri="http://schemas.openxmlformats.org/drawingml/2006/table">
            <a:tbl>
              <a:tblPr/>
              <a:tblGrid>
                <a:gridCol w="2788149">
                  <a:extLst>
                    <a:ext uri="{9D8B030D-6E8A-4147-A177-3AD203B41FA5}">
                      <a16:colId xmlns:a16="http://schemas.microsoft.com/office/drawing/2014/main" val="1321161788"/>
                    </a:ext>
                  </a:extLst>
                </a:gridCol>
                <a:gridCol w="675255">
                  <a:extLst>
                    <a:ext uri="{9D8B030D-6E8A-4147-A177-3AD203B41FA5}">
                      <a16:colId xmlns:a16="http://schemas.microsoft.com/office/drawing/2014/main" val="2107925567"/>
                    </a:ext>
                  </a:extLst>
                </a:gridCol>
                <a:gridCol w="689777">
                  <a:extLst>
                    <a:ext uri="{9D8B030D-6E8A-4147-A177-3AD203B41FA5}">
                      <a16:colId xmlns:a16="http://schemas.microsoft.com/office/drawing/2014/main" val="3381271853"/>
                    </a:ext>
                  </a:extLst>
                </a:gridCol>
                <a:gridCol w="689777">
                  <a:extLst>
                    <a:ext uri="{9D8B030D-6E8A-4147-A177-3AD203B41FA5}">
                      <a16:colId xmlns:a16="http://schemas.microsoft.com/office/drawing/2014/main" val="4271504049"/>
                    </a:ext>
                  </a:extLst>
                </a:gridCol>
                <a:gridCol w="653473">
                  <a:extLst>
                    <a:ext uri="{9D8B030D-6E8A-4147-A177-3AD203B41FA5}">
                      <a16:colId xmlns:a16="http://schemas.microsoft.com/office/drawing/2014/main" val="3100007933"/>
                    </a:ext>
                  </a:extLst>
                </a:gridCol>
                <a:gridCol w="3216537">
                  <a:extLst>
                    <a:ext uri="{9D8B030D-6E8A-4147-A177-3AD203B41FA5}">
                      <a16:colId xmlns:a16="http://schemas.microsoft.com/office/drawing/2014/main" val="1219856540"/>
                    </a:ext>
                  </a:extLst>
                </a:gridCol>
              </a:tblGrid>
              <a:tr h="1075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программы/показателя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3624" marR="3624" marT="36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Пояснения причин невыполнения плановых значений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032443"/>
                  </a:ext>
                </a:extLst>
              </a:tr>
              <a:tr h="359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Планируемое значение показателя 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Достигнутое значение показателя  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 планируемого значения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278091"/>
                  </a:ext>
                </a:extLst>
              </a:tr>
              <a:tr h="980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624" marR="3624" marT="3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778102"/>
                  </a:ext>
                </a:extLst>
              </a:tr>
              <a:tr h="2101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Доля детей, охваченных отдыхом и оздоровлением, в общей численности детей в возрасте от 7 до 15 лет, подлежащих оздоровлению</a:t>
                      </a:r>
                    </a:p>
                  </a:txBody>
                  <a:tcPr marL="3624" marR="3624" marT="3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62,5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81,28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130,05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035062"/>
                  </a:ext>
                </a:extLst>
              </a:tr>
              <a:tr h="920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Доля детей, находящихся в трудной жизненной ситуации, охваченных отдыхом и оздоровлением, в общей численности детей в возрасте от 7 до 15 лет, находящихся в трудной жизненной ситуации, подлежащих оздоровлению</a:t>
                      </a:r>
                    </a:p>
                  </a:txBody>
                  <a:tcPr marL="3624" marR="3624" marT="3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56,5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59,88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105,98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924941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Количество СО НКО , которым оказана поддержка органами местного самоуправления всего</a:t>
                      </a:r>
                    </a:p>
                  </a:txBody>
                  <a:tcPr marL="3624" marR="3624" marT="3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103,45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038961"/>
                  </a:ext>
                </a:extLst>
              </a:tr>
              <a:tr h="4117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СО НКО в сфере социальной защиты населения, которым оказана поддержка органами местного самоуправления</a:t>
                      </a:r>
                    </a:p>
                  </a:txBody>
                  <a:tcPr marL="3624" marR="3624" marT="3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110,53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703693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СО НКО в сфере культуры, которым оказана поддержка органами местного самоуправления</a:t>
                      </a:r>
                    </a:p>
                  </a:txBody>
                  <a:tcPr marL="3624" marR="3624" marT="3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876825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СО НКО в сфере образования, которым оказана поддержка органами местного самоуправления</a:t>
                      </a:r>
                    </a:p>
                  </a:txBody>
                  <a:tcPr marL="3624" marR="3624" marT="3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220895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СО НКО в сфере физической культуры и спорта, которым оказана поддержка органами местного самоуправления</a:t>
                      </a:r>
                    </a:p>
                  </a:txBody>
                  <a:tcPr marL="3624" marR="3624" marT="3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345853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Количество СО НКО в сфере охраны здоровья, которым оказана поддержка органами местного самоуправления</a:t>
                      </a:r>
                    </a:p>
                  </a:txBody>
                  <a:tcPr marL="3624" marR="3624" marT="3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943600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СО НКО в иных сферах, которым оказана поддержка органами местного самоуправления</a:t>
                      </a:r>
                    </a:p>
                  </a:txBody>
                  <a:tcPr marL="3624" marR="3624" marT="3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389691"/>
                  </a:ext>
                </a:extLst>
              </a:tr>
              <a:tr h="3343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Доля расходов бюджета муниципального образования Московской области на социальную сферу, направляемых на предоставление субсидий СО НКО</a:t>
                      </a:r>
                    </a:p>
                  </a:txBody>
                  <a:tcPr marL="3624" marR="3624" marT="3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1,2603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1,2768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101,31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953356"/>
                  </a:ext>
                </a:extLst>
              </a:tr>
              <a:tr h="3343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Доля расходов бюджета муниципального образования Московской области на социальную сферу, направляемых на предоставление субсидий СО НКО в сфере культуры</a:t>
                      </a:r>
                    </a:p>
                  </a:txBody>
                  <a:tcPr marL="3624" marR="3624" marT="3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106321"/>
                  </a:ext>
                </a:extLst>
              </a:tr>
              <a:tr h="3343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Доля расходов бюджета муниципального образования Московской области на социальную сферу, направляемых на предоставление субсидий СО НКО в сфере образования</a:t>
                      </a:r>
                    </a:p>
                  </a:txBody>
                  <a:tcPr marL="3624" marR="3624" marT="3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1,81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1,84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101,66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957313"/>
                  </a:ext>
                </a:extLst>
              </a:tr>
              <a:tr h="4456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Доля расходов бюджета муниципального образования Московской области на социальную сферу, направляемых на предоставление субсидий СО НКО в сфере физической культуры, спорта и молодежной политики</a:t>
                      </a:r>
                    </a:p>
                  </a:txBody>
                  <a:tcPr marL="3624" marR="3624" marT="3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0,0024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0,0024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656921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Доля СО НКО на территории муниципального образования, получивших статус исполнителя общественно-полезных услуг</a:t>
                      </a:r>
                    </a:p>
                  </a:txBody>
                  <a:tcPr marL="3624" marR="3624" marT="3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1,72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1,72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475017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Органами местного самоуправления оказана финансовая поддержка СО НКО</a:t>
                      </a:r>
                    </a:p>
                  </a:txBody>
                  <a:tcPr marL="3624" marR="3624" marT="3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251030"/>
                  </a:ext>
                </a:extLst>
              </a:tr>
              <a:tr h="2228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Органами местного самоуправления оказана имущественная поддержка СО НКО</a:t>
                      </a:r>
                    </a:p>
                  </a:txBody>
                  <a:tcPr marL="3624" marR="3624" marT="3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922209"/>
                  </a:ext>
                </a:extLst>
              </a:tr>
              <a:tr h="486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Органами местного самоуправления оказана имущественная поддержка СО НКО в сфере социальной защиты населения</a:t>
                      </a:r>
                    </a:p>
                  </a:txBody>
                  <a:tcPr marL="3624" marR="3624" marT="36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24" marR="3624" marT="36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755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6844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3399"/>
                </a:solidFill>
              </a:rPr>
              <a:t>Информация о расходах бюджета в разрезе муниципальных программ с указанием достигнутых и плановых целевых показателей программ с объяснением причин их невыполнения за 2023 г.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D2812D9B-B7AB-4976-B2D3-024C4BD5B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319173"/>
              </p:ext>
            </p:extLst>
          </p:nvPr>
        </p:nvGraphicFramePr>
        <p:xfrm>
          <a:off x="179512" y="523221"/>
          <a:ext cx="8712969" cy="6074129"/>
        </p:xfrm>
        <a:graphic>
          <a:graphicData uri="http://schemas.openxmlformats.org/drawingml/2006/table">
            <a:tbl>
              <a:tblPr/>
              <a:tblGrid>
                <a:gridCol w="2788150">
                  <a:extLst>
                    <a:ext uri="{9D8B030D-6E8A-4147-A177-3AD203B41FA5}">
                      <a16:colId xmlns:a16="http://schemas.microsoft.com/office/drawing/2014/main" val="3814472189"/>
                    </a:ext>
                  </a:extLst>
                </a:gridCol>
                <a:gridCol w="675255">
                  <a:extLst>
                    <a:ext uri="{9D8B030D-6E8A-4147-A177-3AD203B41FA5}">
                      <a16:colId xmlns:a16="http://schemas.microsoft.com/office/drawing/2014/main" val="1950331265"/>
                    </a:ext>
                  </a:extLst>
                </a:gridCol>
                <a:gridCol w="689777">
                  <a:extLst>
                    <a:ext uri="{9D8B030D-6E8A-4147-A177-3AD203B41FA5}">
                      <a16:colId xmlns:a16="http://schemas.microsoft.com/office/drawing/2014/main" val="3529794516"/>
                    </a:ext>
                  </a:extLst>
                </a:gridCol>
                <a:gridCol w="689777">
                  <a:extLst>
                    <a:ext uri="{9D8B030D-6E8A-4147-A177-3AD203B41FA5}">
                      <a16:colId xmlns:a16="http://schemas.microsoft.com/office/drawing/2014/main" val="3283283130"/>
                    </a:ext>
                  </a:extLst>
                </a:gridCol>
                <a:gridCol w="653473">
                  <a:extLst>
                    <a:ext uri="{9D8B030D-6E8A-4147-A177-3AD203B41FA5}">
                      <a16:colId xmlns:a16="http://schemas.microsoft.com/office/drawing/2014/main" val="2580909406"/>
                    </a:ext>
                  </a:extLst>
                </a:gridCol>
                <a:gridCol w="3216537">
                  <a:extLst>
                    <a:ext uri="{9D8B030D-6E8A-4147-A177-3AD203B41FA5}">
                      <a16:colId xmlns:a16="http://schemas.microsoft.com/office/drawing/2014/main" val="2567719948"/>
                    </a:ext>
                  </a:extLst>
                </a:gridCol>
              </a:tblGrid>
              <a:tr h="1070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программы/показателя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3582" marR="3582" marT="35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Пояснения причин невыполнения плановых значений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427826"/>
                  </a:ext>
                </a:extLst>
              </a:tr>
              <a:tr h="357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Планируемое значение показателя 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Достигнутое значение показателя  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 планируемого значения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160103"/>
                  </a:ext>
                </a:extLst>
              </a:tr>
              <a:tr h="973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582" marR="3582" marT="3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953687"/>
                  </a:ext>
                </a:extLst>
              </a:tr>
              <a:tr h="209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Органами местного самоуправления оказана имущественная поддержка СО НКО в  сфере физической культуры и спорта, молодежной политики</a:t>
                      </a:r>
                    </a:p>
                  </a:txBody>
                  <a:tcPr marL="3582" marR="3582" marT="3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910737"/>
                  </a:ext>
                </a:extLst>
              </a:tr>
              <a:tr h="9135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Органами местного самоуправления оказана имущественная поддержка СО НКО в  сфере охраны здоровья</a:t>
                      </a:r>
                    </a:p>
                  </a:txBody>
                  <a:tcPr marL="3582" marR="3582" marT="3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75171"/>
                  </a:ext>
                </a:extLst>
              </a:tr>
              <a:tr h="2211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Органами местного самоуправления предоставлены площади на льготных условиях или в безвозмездное пользование </a:t>
                      </a:r>
                    </a:p>
                  </a:txBody>
                  <a:tcPr marL="3582" marR="3582" marT="3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Квадратный метр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3316,72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3316,72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902482"/>
                  </a:ext>
                </a:extLst>
              </a:tr>
              <a:tr h="4086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Органами местного самоуправления предоставлены площади на льготных условиях или в безвозмездное пользование в сфере социальной защиты населения</a:t>
                      </a:r>
                    </a:p>
                  </a:txBody>
                  <a:tcPr marL="3582" marR="3582" marT="3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Квадратный метр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1945,12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1945,12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835722"/>
                  </a:ext>
                </a:extLst>
              </a:tr>
              <a:tr h="331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Органами местного самоуправления предоставлены площади на льготных условиях или в безвозмездное пользование в сфере  физической культуры, спорта и молодежной политики</a:t>
                      </a:r>
                    </a:p>
                  </a:txBody>
                  <a:tcPr marL="3582" marR="3582" marT="3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Квадратный метр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1296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1296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554356"/>
                  </a:ext>
                </a:extLst>
              </a:tr>
              <a:tr h="331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Органами местного самоуправления предоставлены площади на льготных условиях или в безвозмездное пользование в сфере  охраны здоровья</a:t>
                      </a:r>
                    </a:p>
                  </a:txBody>
                  <a:tcPr marL="3582" marR="3582" marT="3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Квадратный метр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75,6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75,6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944032"/>
                  </a:ext>
                </a:extLst>
              </a:tr>
              <a:tr h="2211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Органами местного самоуправления оказана консультационная поддержка </a:t>
                      </a:r>
                    </a:p>
                  </a:txBody>
                  <a:tcPr marL="3582" marR="3582" marT="3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47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104,44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894836"/>
                  </a:ext>
                </a:extLst>
              </a:tr>
              <a:tr h="2211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Граждане приняли участие в просветительских мероприятиях по вопросам деятельности СО НКО</a:t>
                      </a:r>
                    </a:p>
                  </a:txBody>
                  <a:tcPr marL="3582" marR="3582" marT="3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4340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4352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100,28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093427"/>
                  </a:ext>
                </a:extLst>
              </a:tr>
              <a:tr h="2211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Органами местного самоуправления проведены просветительские  мероприятия по вопросам деятельности СО НКО</a:t>
                      </a:r>
                    </a:p>
                  </a:txBody>
                  <a:tcPr marL="3582" marR="3582" marT="3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145,95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036673"/>
                  </a:ext>
                </a:extLst>
              </a:tr>
              <a:tr h="442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доступных для инвалидов и других маломобильных групп населения приоритетных объектов социальной, транспортной, инженерной инфраструктуры в общем количестве муниципальных приоритетных объектов</a:t>
                      </a:r>
                    </a:p>
                  </a:txBody>
                  <a:tcPr marL="3582" marR="3582" marT="3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81,8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84,7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103,55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085402"/>
                  </a:ext>
                </a:extLst>
              </a:tr>
              <a:tr h="110747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Муниципальная программа "Спорт"</a:t>
                      </a:r>
                    </a:p>
                  </a:txBody>
                  <a:tcPr marL="3582" marR="3582" marT="358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90301"/>
                  </a:ext>
                </a:extLst>
              </a:tr>
              <a:tr h="2211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граждан, систематически занимающихся физической культурой и спортом</a:t>
                      </a:r>
                    </a:p>
                  </a:txBody>
                  <a:tcPr marL="3582" marR="3582" marT="3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52,17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52,17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902548"/>
                  </a:ext>
                </a:extLst>
              </a:tr>
              <a:tr h="442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Уровень обеспеченности граждан спортивными сооружениями исходя из единовременной пропускной способности объектов спорта</a:t>
                      </a:r>
                    </a:p>
                  </a:txBody>
                  <a:tcPr marL="3582" marR="3582" marT="3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31,6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24,8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78,48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Выполнено частично (за 2023 год обеспеченность выросла с 20,0% до 24,8%). Предложения по выполнению-продолжать учитывать новые построенные спортивные сооружения, находящиеся в том числе и в частной собственности в 2024 году.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640675"/>
                  </a:ext>
                </a:extLst>
              </a:tr>
              <a:tr h="442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жителей Московской области, выполнивших нормативы испытаний (тестов) Всероссийского комплекса «Готов к труду и обороне» (ГТО), в общей численности населения, принявшего участие в испытаниях (тестах)</a:t>
                      </a:r>
                    </a:p>
                  </a:txBody>
                  <a:tcPr marL="3582" marR="3582" marT="3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31,3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31,3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427641"/>
                  </a:ext>
                </a:extLst>
              </a:tr>
              <a:tr h="442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населения, проживающих в муниципальном образовании Московской области</a:t>
                      </a:r>
                    </a:p>
                  </a:txBody>
                  <a:tcPr marL="3582" marR="3582" marT="3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16,5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16,5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60824"/>
                  </a:ext>
                </a:extLst>
              </a:tr>
              <a:tr h="331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Эффективность использования   существующих объектов спорта (отношение фактической посещаемости к нормативной пропускной способности)</a:t>
                      </a:r>
                    </a:p>
                  </a:txBody>
                  <a:tcPr marL="3582" marR="3582" marT="35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2" marR="3582" marT="3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60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73829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3399"/>
                </a:solidFill>
              </a:rPr>
              <a:t>Информация о расходах бюджета в разрезе муниципальных программ с указанием достигнутых и плановых целевых показателей программ с объяснением причин их невыполнения за 2023 г.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37E71E92-25F2-4DCB-AC0E-56D31AFBA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160210"/>
              </p:ext>
            </p:extLst>
          </p:nvPr>
        </p:nvGraphicFramePr>
        <p:xfrm>
          <a:off x="179512" y="523220"/>
          <a:ext cx="8784975" cy="6146138"/>
        </p:xfrm>
        <a:graphic>
          <a:graphicData uri="http://schemas.openxmlformats.org/drawingml/2006/table">
            <a:tbl>
              <a:tblPr/>
              <a:tblGrid>
                <a:gridCol w="2811192">
                  <a:extLst>
                    <a:ext uri="{9D8B030D-6E8A-4147-A177-3AD203B41FA5}">
                      <a16:colId xmlns:a16="http://schemas.microsoft.com/office/drawing/2014/main" val="2909619219"/>
                    </a:ext>
                  </a:extLst>
                </a:gridCol>
                <a:gridCol w="680835">
                  <a:extLst>
                    <a:ext uri="{9D8B030D-6E8A-4147-A177-3AD203B41FA5}">
                      <a16:colId xmlns:a16="http://schemas.microsoft.com/office/drawing/2014/main" val="251109292"/>
                    </a:ext>
                  </a:extLst>
                </a:gridCol>
                <a:gridCol w="695477">
                  <a:extLst>
                    <a:ext uri="{9D8B030D-6E8A-4147-A177-3AD203B41FA5}">
                      <a16:colId xmlns:a16="http://schemas.microsoft.com/office/drawing/2014/main" val="1391945546"/>
                    </a:ext>
                  </a:extLst>
                </a:gridCol>
                <a:gridCol w="695477">
                  <a:extLst>
                    <a:ext uri="{9D8B030D-6E8A-4147-A177-3AD203B41FA5}">
                      <a16:colId xmlns:a16="http://schemas.microsoft.com/office/drawing/2014/main" val="109568"/>
                    </a:ext>
                  </a:extLst>
                </a:gridCol>
                <a:gridCol w="658874">
                  <a:extLst>
                    <a:ext uri="{9D8B030D-6E8A-4147-A177-3AD203B41FA5}">
                      <a16:colId xmlns:a16="http://schemas.microsoft.com/office/drawing/2014/main" val="4282769801"/>
                    </a:ext>
                  </a:extLst>
                </a:gridCol>
                <a:gridCol w="3243120">
                  <a:extLst>
                    <a:ext uri="{9D8B030D-6E8A-4147-A177-3AD203B41FA5}">
                      <a16:colId xmlns:a16="http://schemas.microsoft.com/office/drawing/2014/main" val="674536312"/>
                    </a:ext>
                  </a:extLst>
                </a:gridCol>
              </a:tblGrid>
              <a:tr h="1083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программы/показателя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3587" marR="3587" marT="35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Пояснения причин невыполнения плановых значений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890"/>
                  </a:ext>
                </a:extLst>
              </a:tr>
              <a:tr h="3617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Планируемое значение показателя 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Достигнутое значение показателя  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 планируемого значения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444923"/>
                  </a:ext>
                </a:extLst>
              </a:tr>
              <a:tr h="985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587" marR="3587" marT="3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995675"/>
                  </a:ext>
                </a:extLst>
              </a:tr>
              <a:tr h="3152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Сохранена сеть организаций, реализующих дополнительные образовательные программы спортивной подготовки, в ведении органов управления в сфере физической культуры и спорта</a:t>
                      </a:r>
                    </a:p>
                  </a:txBody>
                  <a:tcPr marL="3587" marR="3587" marT="3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429344"/>
                  </a:ext>
                </a:extLst>
              </a:tr>
              <a:tr h="9257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Оплата труда, начисления на выплаты по оплате труда, гарантированные выплаты муниципальным служащим.  Приобретение и обслуживание материально – технической базы Управления по физической культуре, спорту и работе с молодежью Администрации Городского округа Балашиха. Уплата налогов, сборов и иных платежей</a:t>
                      </a:r>
                    </a:p>
                  </a:txBody>
                  <a:tcPr marL="3587" marR="3587" marT="3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Тысяча рублей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22 955,63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23 326,18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101,61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252544"/>
                  </a:ext>
                </a:extLst>
              </a:tr>
              <a:tr h="5603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педагогических работников организаций дополнительного образования сферы физической культуры и спорта (в муниципальных образованиях) без учета внешних совместителей, которым осуществлены выплаты в целях сохранения достигнутого уровня заработной платы работников данной категории</a:t>
                      </a:r>
                    </a:p>
                  </a:txBody>
                  <a:tcPr marL="3587" marR="3587" marT="3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388087"/>
                  </a:ext>
                </a:extLst>
              </a:tr>
              <a:tr h="414105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сельского хозяйства"</a:t>
                      </a:r>
                    </a:p>
                  </a:txBody>
                  <a:tcPr marL="3587" marR="3587" marT="3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696351"/>
                  </a:ext>
                </a:extLst>
              </a:tr>
              <a:tr h="2240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Индекс производства продукции сельского хозяйства в хозяйствах всех категорий (в сопоставимых ценах) к предыдущему году</a:t>
                      </a:r>
                    </a:p>
                  </a:txBody>
                  <a:tcPr marL="3587" marR="3587" marT="3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101,5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106,8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105,22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272983"/>
                  </a:ext>
                </a:extLst>
              </a:tr>
              <a:tr h="11222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Муниципальная программа "Экология и окружающая среда"</a:t>
                      </a:r>
                    </a:p>
                  </a:txBody>
                  <a:tcPr marL="3587" marR="3587" marT="35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174410"/>
                  </a:ext>
                </a:extLst>
              </a:tr>
              <a:tr h="2240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проведенных исследований состояния окружающей среды</a:t>
                      </a:r>
                    </a:p>
                  </a:txBody>
                  <a:tcPr marL="3587" marR="3587" marT="3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074047"/>
                  </a:ext>
                </a:extLst>
              </a:tr>
              <a:tr h="3363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Численность населения, участвующего в мероприятиях по формированию экологической культуры и образования населения в сфере защиты окружающей среды</a:t>
                      </a:r>
                    </a:p>
                  </a:txBody>
                  <a:tcPr marL="3587" marR="3587" marT="3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7500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7500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923056"/>
                  </a:ext>
                </a:extLst>
              </a:tr>
              <a:tr h="2240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использованных компонентов проб атмосферного воздуха</a:t>
                      </a:r>
                    </a:p>
                  </a:txBody>
                  <a:tcPr marL="3587" marR="3587" marT="3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186480"/>
                  </a:ext>
                </a:extLst>
              </a:tr>
              <a:tr h="4481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гидротехнических сооружений, на которых будут проведены работы по текущему ремонту, от общего количества гидротехнических сооружений, находящихся на балансе Администрации Городского округа Балашиха</a:t>
                      </a:r>
                    </a:p>
                  </a:txBody>
                  <a:tcPr marL="3587" marR="3587" marT="3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4,17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4,17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773495"/>
                  </a:ext>
                </a:extLst>
              </a:tr>
              <a:tr h="2240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водных объектов, на которых выполнены комплексы мероприятий по ликвидации последствий засорения</a:t>
                      </a:r>
                    </a:p>
                  </a:txBody>
                  <a:tcPr marL="3587" marR="3587" marT="3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штука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523581"/>
                  </a:ext>
                </a:extLst>
              </a:tr>
              <a:tr h="4481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гидротехнических сооружений, на которых будут проведены работы по содержанию и обслуживанию, от общего количества гидротехнических сооружений, находящихся на балансе Администрации Городского округа Балашиха</a:t>
                      </a:r>
                    </a:p>
                  </a:txBody>
                  <a:tcPr marL="3587" marR="3587" marT="3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135609"/>
                  </a:ext>
                </a:extLst>
              </a:tr>
              <a:tr h="1122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прудов, подлежащих очистке</a:t>
                      </a:r>
                    </a:p>
                  </a:txBody>
                  <a:tcPr marL="3587" marR="3587" marT="3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штука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61651"/>
                  </a:ext>
                </a:extLst>
              </a:tr>
              <a:tr h="3363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ликвидированных отходов, на лесных участках в составе земель лесного фонда, не предоставленных гражданам и юридическим лицам, в общем объеме обнаруженных отходов</a:t>
                      </a:r>
                    </a:p>
                  </a:txBody>
                  <a:tcPr marL="3587" marR="3587" marT="3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589242"/>
                  </a:ext>
                </a:extLst>
              </a:tr>
              <a:tr h="4481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 реализации мероприятий по содержанию и эксплуатации объекта размещения отходов, в том числе по утилизации фильтрата и обеспечению работ, связанных с обезвреживанием биогаза, в объеме, определенном соглашением о предоставлении субсидии</a:t>
                      </a:r>
                    </a:p>
                  </a:txBody>
                  <a:tcPr marL="3587" marR="3587" marT="3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695461"/>
                  </a:ext>
                </a:extLst>
              </a:tr>
              <a:tr h="2240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вывезенных для утилизации образовавшихся биологических отходов</a:t>
                      </a:r>
                    </a:p>
                  </a:txBody>
                  <a:tcPr marL="3587" marR="3587" marT="3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кг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2000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5,00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Ответственный за достижение показателя - УЖКХ. По информации, предоставленной УЖКХ, - по фактической потребности.</a:t>
                      </a:r>
                    </a:p>
                  </a:txBody>
                  <a:tcPr marL="3587" marR="3587" marT="3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651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666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DB794F1-6972-4E91-BFFB-A5A2947B372E}"/>
              </a:ext>
            </a:extLst>
          </p:cNvPr>
          <p:cNvSpPr txBox="1">
            <a:spLocks/>
          </p:cNvSpPr>
          <p:nvPr/>
        </p:nvSpPr>
        <p:spPr>
          <a:xfrm>
            <a:off x="660797" y="561611"/>
            <a:ext cx="7800975" cy="69532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100" dirty="0">
                <a:solidFill>
                  <a:srgbClr val="0000FF"/>
                </a:solidFill>
                <a:effectLst/>
              </a:rPr>
              <a:t>Сведения о выполнении отдельных показателей социально-экономического развития 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75B56BA-822C-43D7-B8DC-421489E7E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435688"/>
              </p:ext>
            </p:extLst>
          </p:nvPr>
        </p:nvGraphicFramePr>
        <p:xfrm>
          <a:off x="128588" y="1614148"/>
          <a:ext cx="8865394" cy="4334578"/>
        </p:xfrm>
        <a:graphic>
          <a:graphicData uri="http://schemas.openxmlformats.org/drawingml/2006/table">
            <a:tbl>
              <a:tblPr/>
              <a:tblGrid>
                <a:gridCol w="2999809">
                  <a:extLst>
                    <a:ext uri="{9D8B030D-6E8A-4147-A177-3AD203B41FA5}">
                      <a16:colId xmlns:a16="http://schemas.microsoft.com/office/drawing/2014/main" val="3332884613"/>
                    </a:ext>
                  </a:extLst>
                </a:gridCol>
                <a:gridCol w="873877">
                  <a:extLst>
                    <a:ext uri="{9D8B030D-6E8A-4147-A177-3AD203B41FA5}">
                      <a16:colId xmlns:a16="http://schemas.microsoft.com/office/drawing/2014/main" val="2209527354"/>
                    </a:ext>
                  </a:extLst>
                </a:gridCol>
                <a:gridCol w="943349">
                  <a:extLst>
                    <a:ext uri="{9D8B030D-6E8A-4147-A177-3AD203B41FA5}">
                      <a16:colId xmlns:a16="http://schemas.microsoft.com/office/drawing/2014/main" val="278292389"/>
                    </a:ext>
                  </a:extLst>
                </a:gridCol>
                <a:gridCol w="1354334">
                  <a:extLst>
                    <a:ext uri="{9D8B030D-6E8A-4147-A177-3AD203B41FA5}">
                      <a16:colId xmlns:a16="http://schemas.microsoft.com/office/drawing/2014/main" val="3404914357"/>
                    </a:ext>
                  </a:extLst>
                </a:gridCol>
                <a:gridCol w="744065">
                  <a:extLst>
                    <a:ext uri="{9D8B030D-6E8A-4147-A177-3AD203B41FA5}">
                      <a16:colId xmlns:a16="http://schemas.microsoft.com/office/drawing/2014/main" val="1620381901"/>
                    </a:ext>
                  </a:extLst>
                </a:gridCol>
                <a:gridCol w="1010763">
                  <a:extLst>
                    <a:ext uri="{9D8B030D-6E8A-4147-A177-3AD203B41FA5}">
                      <a16:colId xmlns:a16="http://schemas.microsoft.com/office/drawing/2014/main" val="798452311"/>
                    </a:ext>
                  </a:extLst>
                </a:gridCol>
                <a:gridCol w="939197">
                  <a:extLst>
                    <a:ext uri="{9D8B030D-6E8A-4147-A177-3AD203B41FA5}">
                      <a16:colId xmlns:a16="http://schemas.microsoft.com/office/drawing/2014/main" val="1601152495"/>
                    </a:ext>
                  </a:extLst>
                </a:gridCol>
              </a:tblGrid>
              <a:tr h="6438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показателей</a:t>
                      </a:r>
                    </a:p>
                  </a:txBody>
                  <a:tcPr marL="5793" marR="5793" marT="57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Единица измерения</a:t>
                      </a:r>
                    </a:p>
                  </a:txBody>
                  <a:tcPr marL="5793" marR="5793" marT="57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Плановые значения на 2023 год</a:t>
                      </a:r>
                    </a:p>
                  </a:txBody>
                  <a:tcPr marL="5793" marR="5793" marT="57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Фактические значения за 2023 года</a:t>
                      </a:r>
                    </a:p>
                  </a:txBody>
                  <a:tcPr marL="5793" marR="5793" marT="57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Процент выполнения</a:t>
                      </a:r>
                    </a:p>
                  </a:txBody>
                  <a:tcPr marL="5793" marR="5793" marT="57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Плановые значения на 2024 год</a:t>
                      </a:r>
                    </a:p>
                  </a:txBody>
                  <a:tcPr marL="5793" marR="5793" marT="57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Ожидаемое исполнение 2024 года</a:t>
                      </a:r>
                    </a:p>
                  </a:txBody>
                  <a:tcPr marL="5793" marR="5793" marT="57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541557"/>
                  </a:ext>
                </a:extLst>
              </a:tr>
              <a:tr h="5887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Численность населения на конец года (с учетом ВПН)</a:t>
                      </a:r>
                    </a:p>
                  </a:txBody>
                  <a:tcPr marL="5793" marR="5793" marT="57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тыс. человек</a:t>
                      </a:r>
                    </a:p>
                  </a:txBody>
                  <a:tcPr marL="5793" marR="5793" marT="57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558,216</a:t>
                      </a:r>
                    </a:p>
                  </a:txBody>
                  <a:tcPr marL="5793" marR="5793" marT="57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561,565</a:t>
                      </a:r>
                    </a:p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(предварительно)</a:t>
                      </a:r>
                      <a:b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3" marR="5793" marT="57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100,6</a:t>
                      </a:r>
                    </a:p>
                  </a:txBody>
                  <a:tcPr marL="5793" marR="5793" marT="57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565,543</a:t>
                      </a:r>
                    </a:p>
                  </a:txBody>
                  <a:tcPr marL="5793" marR="5793" marT="57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565,543</a:t>
                      </a:r>
                    </a:p>
                  </a:txBody>
                  <a:tcPr marL="5793" marR="5793" marT="57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757787"/>
                  </a:ext>
                </a:extLst>
              </a:tr>
              <a:tr h="5232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Уровень официально     зарегистрированной безработицы</a:t>
                      </a:r>
                    </a:p>
                  </a:txBody>
                  <a:tcPr marL="5793" marR="5793" marT="57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процент</a:t>
                      </a:r>
                    </a:p>
                  </a:txBody>
                  <a:tcPr marL="5793" marR="5793" marT="57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0,21</a:t>
                      </a:r>
                    </a:p>
                  </a:txBody>
                  <a:tcPr marL="5793" marR="5793" marT="57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0,21</a:t>
                      </a:r>
                    </a:p>
                  </a:txBody>
                  <a:tcPr marL="5793" marR="5793" marT="57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5793" marR="5793" marT="57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0,20</a:t>
                      </a:r>
                    </a:p>
                  </a:txBody>
                  <a:tcPr marL="5793" marR="5793" marT="57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0,20</a:t>
                      </a:r>
                    </a:p>
                  </a:txBody>
                  <a:tcPr marL="5793" marR="5793" marT="57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2943677"/>
                  </a:ext>
                </a:extLst>
              </a:tr>
              <a:tr h="16513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Объем отгруженных товаров собственного производства, выполненных работ и услуг собственными силами по промышленным видам деятельности по крупным и средним организациям (без организаций с численностью работающих менее 15 человек)</a:t>
                      </a:r>
                    </a:p>
                  </a:txBody>
                  <a:tcPr marL="5793" marR="5793" marT="57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млрд. рублей</a:t>
                      </a:r>
                    </a:p>
                  </a:txBody>
                  <a:tcPr marL="5793" marR="5793" marT="57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91 018,1</a:t>
                      </a:r>
                    </a:p>
                  </a:txBody>
                  <a:tcPr marL="5793" marR="5793" marT="57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91 370,1</a:t>
                      </a:r>
                      <a:b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(предварительно)</a:t>
                      </a:r>
                    </a:p>
                  </a:txBody>
                  <a:tcPr marL="5793" marR="5793" marT="57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100,4</a:t>
                      </a:r>
                    </a:p>
                  </a:txBody>
                  <a:tcPr marL="5793" marR="5793" marT="57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98 667,6</a:t>
                      </a:r>
                    </a:p>
                  </a:txBody>
                  <a:tcPr marL="5793" marR="5793" marT="57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98 667,6</a:t>
                      </a:r>
                    </a:p>
                  </a:txBody>
                  <a:tcPr marL="5793" marR="5793" marT="57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25674"/>
                  </a:ext>
                </a:extLst>
              </a:tr>
              <a:tr h="91597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Среднемесячная заработная плата работников по крупным и средним организациям (включая организации с численностью до 15 человек)</a:t>
                      </a:r>
                    </a:p>
                  </a:txBody>
                  <a:tcPr marL="5793" marR="5793" marT="57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рублей</a:t>
                      </a:r>
                    </a:p>
                  </a:txBody>
                  <a:tcPr marL="5793" marR="5793" marT="57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82 856</a:t>
                      </a:r>
                    </a:p>
                  </a:txBody>
                  <a:tcPr marL="5793" marR="5793" marT="57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83 105</a:t>
                      </a:r>
                    </a:p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(предварительно)</a:t>
                      </a:r>
                      <a:b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3" marR="5793" marT="57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100,3</a:t>
                      </a:r>
                    </a:p>
                  </a:txBody>
                  <a:tcPr marL="5793" marR="5793" marT="57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88 173</a:t>
                      </a:r>
                    </a:p>
                  </a:txBody>
                  <a:tcPr marL="5793" marR="5793" marT="57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88 173</a:t>
                      </a:r>
                    </a:p>
                  </a:txBody>
                  <a:tcPr marL="5793" marR="5793" marT="57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487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7552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3399"/>
                </a:solidFill>
              </a:rPr>
              <a:t>Информация о расходах бюджета в разрезе муниципальных программ с указанием достигнутых и плановых целевых показателей программ с объяснением причин их невыполнения за 2023 г.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C96A78E8-1491-47C2-B434-52B866051B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820372"/>
              </p:ext>
            </p:extLst>
          </p:nvPr>
        </p:nvGraphicFramePr>
        <p:xfrm>
          <a:off x="179513" y="908720"/>
          <a:ext cx="8712968" cy="5616625"/>
        </p:xfrm>
        <a:graphic>
          <a:graphicData uri="http://schemas.openxmlformats.org/drawingml/2006/table">
            <a:tbl>
              <a:tblPr/>
              <a:tblGrid>
                <a:gridCol w="2788149">
                  <a:extLst>
                    <a:ext uri="{9D8B030D-6E8A-4147-A177-3AD203B41FA5}">
                      <a16:colId xmlns:a16="http://schemas.microsoft.com/office/drawing/2014/main" val="3091293773"/>
                    </a:ext>
                  </a:extLst>
                </a:gridCol>
                <a:gridCol w="675255">
                  <a:extLst>
                    <a:ext uri="{9D8B030D-6E8A-4147-A177-3AD203B41FA5}">
                      <a16:colId xmlns:a16="http://schemas.microsoft.com/office/drawing/2014/main" val="2601954779"/>
                    </a:ext>
                  </a:extLst>
                </a:gridCol>
                <a:gridCol w="689777">
                  <a:extLst>
                    <a:ext uri="{9D8B030D-6E8A-4147-A177-3AD203B41FA5}">
                      <a16:colId xmlns:a16="http://schemas.microsoft.com/office/drawing/2014/main" val="2501003397"/>
                    </a:ext>
                  </a:extLst>
                </a:gridCol>
                <a:gridCol w="689777">
                  <a:extLst>
                    <a:ext uri="{9D8B030D-6E8A-4147-A177-3AD203B41FA5}">
                      <a16:colId xmlns:a16="http://schemas.microsoft.com/office/drawing/2014/main" val="3575074347"/>
                    </a:ext>
                  </a:extLst>
                </a:gridCol>
                <a:gridCol w="653473">
                  <a:extLst>
                    <a:ext uri="{9D8B030D-6E8A-4147-A177-3AD203B41FA5}">
                      <a16:colId xmlns:a16="http://schemas.microsoft.com/office/drawing/2014/main" val="1180067347"/>
                    </a:ext>
                  </a:extLst>
                </a:gridCol>
                <a:gridCol w="3216537">
                  <a:extLst>
                    <a:ext uri="{9D8B030D-6E8A-4147-A177-3AD203B41FA5}">
                      <a16:colId xmlns:a16="http://schemas.microsoft.com/office/drawing/2014/main" val="1312189824"/>
                    </a:ext>
                  </a:extLst>
                </a:gridCol>
              </a:tblGrid>
              <a:tr h="1725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программы/показателя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4942" marR="4942" marT="49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Пояснения причин невыполнения плановых значений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898246"/>
                  </a:ext>
                </a:extLst>
              </a:tr>
              <a:tr h="5672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Планируемое значение показателя 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Достигнутое значение показателя  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 планируемого значения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631249"/>
                  </a:ext>
                </a:extLst>
              </a:tr>
              <a:tr h="1545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942" marR="4942" marT="4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545428"/>
                  </a:ext>
                </a:extLst>
              </a:tr>
              <a:tr h="337365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"Безопасность и обеспечение безопасности жизнедеятельности населения"</a:t>
                      </a:r>
                    </a:p>
                  </a:txBody>
                  <a:tcPr marL="4942" marR="4942" marT="49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819525"/>
                  </a:ext>
                </a:extLst>
              </a:tr>
              <a:tr h="1451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Снижение общего количества преступлений, совершенных на территории муниципального образования, не менее чем на 5 % ежегодно</a:t>
                      </a:r>
                    </a:p>
                  </a:txBody>
                  <a:tcPr marL="4942" marR="4942" marT="4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Количество преступлений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3 144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2967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105,97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472305"/>
                  </a:ext>
                </a:extLst>
              </a:tr>
              <a:tr h="5273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Увеличение доли социально значимых объектов (учреждений), оборудованных в целях антитеррористической защищенности средствами безопасности</a:t>
                      </a:r>
                    </a:p>
                  </a:txBody>
                  <a:tcPr marL="4942" marR="4942" marT="4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90,4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98,99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109,50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087230"/>
                  </a:ext>
                </a:extLst>
              </a:tr>
              <a:tr h="649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Снижение доли несовершеннолетних в общем числе лиц, совершивших преступления</a:t>
                      </a:r>
                    </a:p>
                  </a:txBody>
                  <a:tcPr marL="4942" marR="4942" marT="4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99,44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100,46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000662"/>
                  </a:ext>
                </a:extLst>
              </a:tr>
              <a:tr h="351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Увеличение числа граждан принимающих участие в деятельности народных дружин</a:t>
                      </a:r>
                    </a:p>
                  </a:txBody>
                  <a:tcPr marL="4942" marR="4942" marT="4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103,77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98,83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По сравнению с аналогичным периодом прошлого года прирост численности граждан в деятельности народных дружин составил 15 человек.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641677"/>
                  </a:ext>
                </a:extLst>
              </a:tr>
              <a:tr h="7027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Увеличение общего количества видеокамер, введенных в эксплуатацию в систему технологического обеспечения региональной общественной безопасности и оперативного управления "Безопасный регион", не менее чем на 5 % ежегодно</a:t>
                      </a:r>
                    </a:p>
                  </a:txBody>
                  <a:tcPr marL="4942" marR="4942" marT="4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Количество, динамика в %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7 888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9 006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114,17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073720"/>
                  </a:ext>
                </a:extLst>
              </a:tr>
              <a:tr h="351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Снижение уровня вовлеченности населения в незаконный оборот наркотиков на 100 тыс. человек</a:t>
                      </a:r>
                    </a:p>
                  </a:txBody>
                  <a:tcPr marL="4942" marR="4942" marT="4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человек на 100 тыс.населения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77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56,18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137,06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468188"/>
                  </a:ext>
                </a:extLst>
              </a:tr>
              <a:tr h="351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Снижение уровня криминогенности наркомании на 100 тыс. человек</a:t>
                      </a:r>
                    </a:p>
                  </a:txBody>
                  <a:tcPr marL="4942" marR="4942" marT="4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человек на 100 тыс.населения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10,39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9,68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107,33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146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48681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3399"/>
                </a:solidFill>
              </a:rPr>
              <a:t>Информация о расходах бюджета в разрезе муниципальных программ с указанием достигнутых и плановых целевых показателей программ с объяснением причин их невыполнения за 2023 г.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ADD3542E-7385-470D-AD68-46FF946605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146978"/>
              </p:ext>
            </p:extLst>
          </p:nvPr>
        </p:nvGraphicFramePr>
        <p:xfrm>
          <a:off x="179512" y="523220"/>
          <a:ext cx="8784977" cy="6120878"/>
        </p:xfrm>
        <a:graphic>
          <a:graphicData uri="http://schemas.openxmlformats.org/drawingml/2006/table">
            <a:tbl>
              <a:tblPr/>
              <a:tblGrid>
                <a:gridCol w="2811191">
                  <a:extLst>
                    <a:ext uri="{9D8B030D-6E8A-4147-A177-3AD203B41FA5}">
                      <a16:colId xmlns:a16="http://schemas.microsoft.com/office/drawing/2014/main" val="3126737549"/>
                    </a:ext>
                  </a:extLst>
                </a:gridCol>
                <a:gridCol w="680837">
                  <a:extLst>
                    <a:ext uri="{9D8B030D-6E8A-4147-A177-3AD203B41FA5}">
                      <a16:colId xmlns:a16="http://schemas.microsoft.com/office/drawing/2014/main" val="1575"/>
                    </a:ext>
                  </a:extLst>
                </a:gridCol>
                <a:gridCol w="695478">
                  <a:extLst>
                    <a:ext uri="{9D8B030D-6E8A-4147-A177-3AD203B41FA5}">
                      <a16:colId xmlns:a16="http://schemas.microsoft.com/office/drawing/2014/main" val="1407038322"/>
                    </a:ext>
                  </a:extLst>
                </a:gridCol>
                <a:gridCol w="695478">
                  <a:extLst>
                    <a:ext uri="{9D8B030D-6E8A-4147-A177-3AD203B41FA5}">
                      <a16:colId xmlns:a16="http://schemas.microsoft.com/office/drawing/2014/main" val="3846949029"/>
                    </a:ext>
                  </a:extLst>
                </a:gridCol>
                <a:gridCol w="658873">
                  <a:extLst>
                    <a:ext uri="{9D8B030D-6E8A-4147-A177-3AD203B41FA5}">
                      <a16:colId xmlns:a16="http://schemas.microsoft.com/office/drawing/2014/main" val="170458252"/>
                    </a:ext>
                  </a:extLst>
                </a:gridCol>
                <a:gridCol w="3243120">
                  <a:extLst>
                    <a:ext uri="{9D8B030D-6E8A-4147-A177-3AD203B41FA5}">
                      <a16:colId xmlns:a16="http://schemas.microsoft.com/office/drawing/2014/main" val="1180981807"/>
                    </a:ext>
                  </a:extLst>
                </a:gridCol>
              </a:tblGrid>
              <a:tr h="946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программы/показателя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3334" marR="3334" marT="333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Пояснения причин невыполнения плановых значений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534304"/>
                  </a:ext>
                </a:extLst>
              </a:tr>
              <a:tr h="2947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Планируемое значение показателя 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Достигнутое значение показателя  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 планируемого значения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761830"/>
                  </a:ext>
                </a:extLst>
              </a:tr>
              <a:tr h="85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334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352930"/>
                  </a:ext>
                </a:extLst>
              </a:tr>
              <a:tr h="22235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Доля кладбищ, соответствующих Региональному стандарту</a:t>
                      </a:r>
                    </a:p>
                  </a:txBody>
                  <a:tcPr marL="3334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86,67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66,6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76,84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Недостижение запланированных значений приоритетного показателя связано с длительностью процедуры оформления в муниципальную собственность земельных участков под кладбищами исторически расположенных на землях лесного фонда (кладбища «Братское», «Пуршевское»). Проводится процедура перевода земельного участка под кладбищем «Фенинское» из категории земель сельскохозяйственного назначения в категорию земель особо охраняемых территорий и объектов. </a:t>
                      </a:r>
                      <a:b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Текущая ситуация выполнения:</a:t>
                      </a:r>
                      <a:b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В настоящее время вопрос оформления права собственности г.о. Балашиха на земельные участки под кладбищами «Братское», «Пуршевское» рассматривается в судебном порядке (Дело NА41-90789/2022, NA41-9169/23).</a:t>
                      </a:r>
                      <a:b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Запланированные мероприятия:</a:t>
                      </a:r>
                      <a:b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⁃ разработка и утверждение постановления Администрации Городского округа Балашиха о создании особо охраняемой территории местного значения Городского округа Балашиха на земельном участке;</a:t>
                      </a:r>
                      <a:b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⁃ внесение изменений в ПЗЗ Городского округа Балашиха территориальной зоны;</a:t>
                      </a:r>
                      <a:b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⁃ направление в Правительство Московской области ходатайства о переводе земельного участка из категории «земли сельскохозяйственного назначения» в категорию «земли особо охраняемых территорий и объектов».</a:t>
                      </a:r>
                      <a:b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⁃ получение решения Правительства Московской области об изменении категории земельного участка и вида его разрешенного использования.</a:t>
                      </a:r>
                      <a:b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В соответствии с письмом ГУРБ МО 09ИСХ-4463/06-02 от 17.08.2023, в связи с наличием сведений Единого государственного реестра недвижимости в отношении кладбищ «Новское» (КН 50:15:0050601:27) и «Новодеревенское» (КН 50:15:0050601:28) о регистрации права собственности администрации городского округа Балашиха, а также права постоянного (бессрочного) пользования данными земельными участками за ФГУП племенной птицеводческий завод «Кучинский», данные кладбища отнесены к несоответствующим Региональному стандарту (проводится работа по решению сложившейся ситуации в судебном порядке).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923420"/>
                  </a:ext>
                </a:extLst>
              </a:tr>
              <a:tr h="7543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Сокращение среднего времени совместного реагирования нескольких экстренных оперативных служб на обращения населения по единому номеру «112» на территории муниципального образования Московской области</a:t>
                      </a:r>
                    </a:p>
                  </a:txBody>
                  <a:tcPr marL="3334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минута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15,31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274,33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607691"/>
                  </a:ext>
                </a:extLst>
              </a:tr>
              <a:tr h="1853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Укомплектованность резервного фонда материальных ресурсов для ликвидации чрезвычайных ситуаций муниципального характера</a:t>
                      </a:r>
                    </a:p>
                  </a:txBody>
                  <a:tcPr marL="3334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65,05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106,64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37180"/>
                  </a:ext>
                </a:extLst>
              </a:tr>
              <a:tr h="4574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населения, проживающего или осуществляющего хозяйственную деятельность в границах зоны действия технических средств оповещения (электрических, электронных сирен и мощных акустических систем) муниципальной автоматизированной системы централизованного оповещения</a:t>
                      </a:r>
                    </a:p>
                  </a:txBody>
                  <a:tcPr marL="3334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95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111,76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256144"/>
                  </a:ext>
                </a:extLst>
              </a:tr>
              <a:tr h="1853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Обеспеченность населения средствами индивидуальной защиты, медицинскими средствами индивидуальной защиты </a:t>
                      </a:r>
                    </a:p>
                  </a:txBody>
                  <a:tcPr marL="3334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271527"/>
                  </a:ext>
                </a:extLst>
              </a:tr>
              <a:tr h="1853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Обеспеченность населения защитными сооружениями гражданской обороны</a:t>
                      </a:r>
                    </a:p>
                  </a:txBody>
                  <a:tcPr marL="3334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21637"/>
                  </a:ext>
                </a:extLst>
              </a:tr>
              <a:tr h="1853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Снижение числа погибших при пожарах</a:t>
                      </a:r>
                    </a:p>
                  </a:txBody>
                  <a:tcPr marL="3334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92,5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183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50,55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Групповая гибель людей в </a:t>
                      </a:r>
                      <a:r>
                        <a:rPr lang="ru-RU" sz="6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мкр</a:t>
                      </a:r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. Гагарина в общежитии (40 комбинированных строительных вагончиков.)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010045"/>
                  </a:ext>
                </a:extLst>
              </a:tr>
              <a:tr h="1853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Прирост уровня безопасности людей на водных объектах, расположенных на территории Московской области</a:t>
                      </a:r>
                    </a:p>
                  </a:txBody>
                  <a:tcPr marL="3334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24,07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100,29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0610"/>
                  </a:ext>
                </a:extLst>
              </a:tr>
              <a:tr h="9466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Муниципальная программа "Жилище"</a:t>
                      </a:r>
                    </a:p>
                  </a:txBody>
                  <a:tcPr marL="3334" marR="3334" marT="3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063172"/>
                  </a:ext>
                </a:extLst>
              </a:tr>
              <a:tr h="1853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Объем жилищного строительства</a:t>
                      </a:r>
                    </a:p>
                  </a:txBody>
                  <a:tcPr marL="3334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квадратный метр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56 000,00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112 800,00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201,43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503489"/>
                  </a:ext>
                </a:extLst>
              </a:tr>
              <a:tr h="94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Количество семей, улучшивших жилищные условия</a:t>
                      </a:r>
                    </a:p>
                  </a:txBody>
                  <a:tcPr marL="3334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семья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1 000,00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783378"/>
                  </a:ext>
                </a:extLst>
              </a:tr>
              <a:tr h="276044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Муниципальная программа " Развитие инженерной инфраструктуры, энергоэффективности и отрасли обращения с отходами"</a:t>
                      </a:r>
                    </a:p>
                  </a:txBody>
                  <a:tcPr marL="3334" marR="3334" marT="333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97881"/>
                  </a:ext>
                </a:extLst>
              </a:tr>
              <a:tr h="1853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созданных и восстановленных ВЗУ, ВНС и станций водоподготовки</a:t>
                      </a:r>
                    </a:p>
                  </a:txBody>
                  <a:tcPr marL="3334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748082"/>
                  </a:ext>
                </a:extLst>
              </a:tr>
              <a:tr h="1853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Увеличение доли населения, обеспеченного доброкачественной питьевой водой из централизованных источников водоснабжения</a:t>
                      </a:r>
                    </a:p>
                  </a:txBody>
                  <a:tcPr marL="3334" marR="3334" marT="33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%/чел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99,00/543432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99,00/543433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34" marR="3334" marT="3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692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90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3399"/>
                </a:solidFill>
              </a:rPr>
              <a:t>Информация о расходах бюджета в разрезе муниципальных программ с указанием достигнутых и плановых целевых показателей программ с объяснением причин их невыполнения за 2023 г.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AB5D4845-2A34-4E44-9563-71D7FC0CE1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969159"/>
              </p:ext>
            </p:extLst>
          </p:nvPr>
        </p:nvGraphicFramePr>
        <p:xfrm>
          <a:off x="179512" y="523220"/>
          <a:ext cx="8784975" cy="6218149"/>
        </p:xfrm>
        <a:graphic>
          <a:graphicData uri="http://schemas.openxmlformats.org/drawingml/2006/table">
            <a:tbl>
              <a:tblPr/>
              <a:tblGrid>
                <a:gridCol w="2811191">
                  <a:extLst>
                    <a:ext uri="{9D8B030D-6E8A-4147-A177-3AD203B41FA5}">
                      <a16:colId xmlns:a16="http://schemas.microsoft.com/office/drawing/2014/main" val="97959597"/>
                    </a:ext>
                  </a:extLst>
                </a:gridCol>
                <a:gridCol w="680835">
                  <a:extLst>
                    <a:ext uri="{9D8B030D-6E8A-4147-A177-3AD203B41FA5}">
                      <a16:colId xmlns:a16="http://schemas.microsoft.com/office/drawing/2014/main" val="1575307195"/>
                    </a:ext>
                  </a:extLst>
                </a:gridCol>
                <a:gridCol w="695478">
                  <a:extLst>
                    <a:ext uri="{9D8B030D-6E8A-4147-A177-3AD203B41FA5}">
                      <a16:colId xmlns:a16="http://schemas.microsoft.com/office/drawing/2014/main" val="2081562007"/>
                    </a:ext>
                  </a:extLst>
                </a:gridCol>
                <a:gridCol w="695478">
                  <a:extLst>
                    <a:ext uri="{9D8B030D-6E8A-4147-A177-3AD203B41FA5}">
                      <a16:colId xmlns:a16="http://schemas.microsoft.com/office/drawing/2014/main" val="346198194"/>
                    </a:ext>
                  </a:extLst>
                </a:gridCol>
                <a:gridCol w="658872">
                  <a:extLst>
                    <a:ext uri="{9D8B030D-6E8A-4147-A177-3AD203B41FA5}">
                      <a16:colId xmlns:a16="http://schemas.microsoft.com/office/drawing/2014/main" val="466022582"/>
                    </a:ext>
                  </a:extLst>
                </a:gridCol>
                <a:gridCol w="3243121">
                  <a:extLst>
                    <a:ext uri="{9D8B030D-6E8A-4147-A177-3AD203B41FA5}">
                      <a16:colId xmlns:a16="http://schemas.microsoft.com/office/drawing/2014/main" val="411706192"/>
                    </a:ext>
                  </a:extLst>
                </a:gridCol>
              </a:tblGrid>
              <a:tr h="1112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программы/показателя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3648" marR="3648" marT="36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Пояснения причин невыполнения плановых значений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021117"/>
                  </a:ext>
                </a:extLst>
              </a:tr>
              <a:tr h="3723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Планируемое значение показателя 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Достигнутое значение показателя  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 планируемого значения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623227"/>
                  </a:ext>
                </a:extLst>
              </a:tr>
              <a:tr h="1014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648" marR="3648" marT="36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471004"/>
                  </a:ext>
                </a:extLst>
              </a:tr>
              <a:tr h="2175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Количество построенных, реконструированных, отремонтированных коллекторов (участков), канализационных насосных станций</a:t>
                      </a:r>
                    </a:p>
                  </a:txBody>
                  <a:tcPr marL="3648" marR="3648" marT="36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384313"/>
                  </a:ext>
                </a:extLst>
              </a:tr>
              <a:tr h="9527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Доля актуальных схем теплоснабжения, водоснабжения и водоотведения, программ комплексного развития систем коммунальной инфраструктуры</a:t>
                      </a:r>
                    </a:p>
                  </a:txBody>
                  <a:tcPr marL="3648" marR="3648" marT="36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66,7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66,7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83533"/>
                  </a:ext>
                </a:extLst>
              </a:tr>
              <a:tr h="3461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Количество созданных и восстановленных объектов социальной и инженерной инфраструктуры на территории военных городков Московской области</a:t>
                      </a:r>
                    </a:p>
                  </a:txBody>
                  <a:tcPr marL="3648" marR="3648" marT="36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00135"/>
                  </a:ext>
                </a:extLst>
              </a:tr>
              <a:tr h="42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зданий, строений, сооружений муниципальной собственности, соответствующих нормальному уровню энергетической эффективности и выше (А, B, C, D)</a:t>
                      </a:r>
                    </a:p>
                  </a:txBody>
                  <a:tcPr marL="3648" marR="3648" marT="36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668861"/>
                  </a:ext>
                </a:extLst>
              </a:tr>
              <a:tr h="3461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</a:p>
                  </a:txBody>
                  <a:tcPr marL="3648" marR="3648" marT="36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95,2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95,2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147950"/>
                  </a:ext>
                </a:extLst>
              </a:tr>
              <a:tr h="230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Бережливый учет - Оснащенность многоквартирных домов общедомовыми приборами учета</a:t>
                      </a:r>
                    </a:p>
                  </a:txBody>
                  <a:tcPr marL="3648" marR="3648" marT="36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84,22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84,22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961780"/>
                  </a:ext>
                </a:extLst>
              </a:tr>
              <a:tr h="230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многоквартирных домов с присвоенными классами энергоэфективности</a:t>
                      </a:r>
                    </a:p>
                  </a:txBody>
                  <a:tcPr marL="3648" marR="3648" marT="36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42,47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42,47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51582"/>
                  </a:ext>
                </a:extLst>
              </a:tr>
              <a:tr h="230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рассмотренных обращений от обслуживающей организации по проверке внутри квартир газового оборудования</a:t>
                      </a:r>
                    </a:p>
                  </a:txBody>
                  <a:tcPr marL="3648" marR="3648" marT="36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578204"/>
                  </a:ext>
                </a:extLst>
              </a:tr>
              <a:tr h="1153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Погашение в соответствующем финансовом году просроченной задолженности поставщиков ресурсов перед поставщиками энергоресурсов (газа, электроэнергии, тепловой энергии) путем возмещения части недополученных доходов поставщиков ресурсов, образовавшихся в связи с задолженностью населения по оплате за коммунальные услуги и (или) ликвидированных в установленном законодательством порядке юридических лиц, оказывавших услуги в сфере жилищно-коммунального хозяйства, за потребленные ресурсы (газ, электроэнергию, тепловую энергию и воду), признанной невозможной к взысканию</a:t>
                      </a:r>
                    </a:p>
                  </a:txBody>
                  <a:tcPr marL="3648" marR="3648" marT="36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8582"/>
                  </a:ext>
                </a:extLst>
              </a:tr>
              <a:tr h="4612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Увеличение уставного фонда получателя субсидии в целях финансового обеспечения его деятельности для уменьшения кредиторской задолженности перед ресурсоснабжающими организациями</a:t>
                      </a:r>
                    </a:p>
                  </a:txBody>
                  <a:tcPr marL="3648" marR="3648" marT="36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тысяча рублей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140 000,00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140 000,00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045495"/>
                  </a:ext>
                </a:extLst>
              </a:tr>
              <a:tr h="115491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Муниципальная программа "Предпринимательство"</a:t>
                      </a:r>
                    </a:p>
                  </a:txBody>
                  <a:tcPr marL="3648" marR="3648" marT="3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195898"/>
                  </a:ext>
                </a:extLst>
              </a:tr>
              <a:tr h="3461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</a:p>
                  </a:txBody>
                  <a:tcPr marL="3648" marR="3648" marT="36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102,11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113,3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110,96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2220"/>
                  </a:ext>
                </a:extLst>
              </a:tr>
              <a:tr h="1154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созданных рабочих мест</a:t>
                      </a:r>
                    </a:p>
                  </a:txBody>
                  <a:tcPr marL="3648" marR="3648" marT="36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2536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4601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181,43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38367"/>
                  </a:ext>
                </a:extLst>
              </a:tr>
              <a:tr h="230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Объем инвестиций, привлеченных в основной капитал (без учета бюджетных инвестиций), на душу населения</a:t>
                      </a:r>
                    </a:p>
                  </a:txBody>
                  <a:tcPr marL="3648" marR="3648" marT="36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Тысяча рублей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14,73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38,92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264,22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693653"/>
                  </a:ext>
                </a:extLst>
              </a:tr>
              <a:tr h="230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Индекс совокупной результативности реализации мероприятий, направленных на развитие конкуренции</a:t>
                      </a:r>
                    </a:p>
                  </a:txBody>
                  <a:tcPr marL="3648" marR="3648" marT="36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48" marR="3648" marT="3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341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5941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3399"/>
                </a:solidFill>
              </a:rPr>
              <a:t>Информация о расходах бюджета в разрезе муниципальных программ с указанием достигнутых и плановых целевых показателей программ с объяснением причин их невыполнения за 2023 г.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ECBD3699-2983-411F-81F2-D6CF45F956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855960"/>
              </p:ext>
            </p:extLst>
          </p:nvPr>
        </p:nvGraphicFramePr>
        <p:xfrm>
          <a:off x="179512" y="523220"/>
          <a:ext cx="8784976" cy="6152168"/>
        </p:xfrm>
        <a:graphic>
          <a:graphicData uri="http://schemas.openxmlformats.org/drawingml/2006/table">
            <a:tbl>
              <a:tblPr/>
              <a:tblGrid>
                <a:gridCol w="2811193">
                  <a:extLst>
                    <a:ext uri="{9D8B030D-6E8A-4147-A177-3AD203B41FA5}">
                      <a16:colId xmlns:a16="http://schemas.microsoft.com/office/drawing/2014/main" val="736189339"/>
                    </a:ext>
                  </a:extLst>
                </a:gridCol>
                <a:gridCol w="680836">
                  <a:extLst>
                    <a:ext uri="{9D8B030D-6E8A-4147-A177-3AD203B41FA5}">
                      <a16:colId xmlns:a16="http://schemas.microsoft.com/office/drawing/2014/main" val="3467709173"/>
                    </a:ext>
                  </a:extLst>
                </a:gridCol>
                <a:gridCol w="695477">
                  <a:extLst>
                    <a:ext uri="{9D8B030D-6E8A-4147-A177-3AD203B41FA5}">
                      <a16:colId xmlns:a16="http://schemas.microsoft.com/office/drawing/2014/main" val="2956467358"/>
                    </a:ext>
                  </a:extLst>
                </a:gridCol>
                <a:gridCol w="695477">
                  <a:extLst>
                    <a:ext uri="{9D8B030D-6E8A-4147-A177-3AD203B41FA5}">
                      <a16:colId xmlns:a16="http://schemas.microsoft.com/office/drawing/2014/main" val="366768226"/>
                    </a:ext>
                  </a:extLst>
                </a:gridCol>
                <a:gridCol w="658873">
                  <a:extLst>
                    <a:ext uri="{9D8B030D-6E8A-4147-A177-3AD203B41FA5}">
                      <a16:colId xmlns:a16="http://schemas.microsoft.com/office/drawing/2014/main" val="3975368606"/>
                    </a:ext>
                  </a:extLst>
                </a:gridCol>
                <a:gridCol w="3243120">
                  <a:extLst>
                    <a:ext uri="{9D8B030D-6E8A-4147-A177-3AD203B41FA5}">
                      <a16:colId xmlns:a16="http://schemas.microsoft.com/office/drawing/2014/main" val="3113625033"/>
                    </a:ext>
                  </a:extLst>
                </a:gridCol>
              </a:tblGrid>
              <a:tr h="972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программы/показателя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3224" marR="3224" marT="3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Пояснения причин невыполнения плановых значений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700675"/>
                  </a:ext>
                </a:extLst>
              </a:tr>
              <a:tr h="325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Планируемое значение показателя 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Достигнутое значение показателя  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 планируемого значения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761994"/>
                  </a:ext>
                </a:extLst>
              </a:tr>
              <a:tr h="886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224" marR="3224" marT="3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019925"/>
                  </a:ext>
                </a:extLst>
              </a:tr>
              <a:tr h="3756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</a:p>
                  </a:txBody>
                  <a:tcPr marL="3224" marR="3224" marT="3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44,26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44,26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401290"/>
                  </a:ext>
                </a:extLst>
              </a:tr>
              <a:tr h="8322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Число субъектов малого и среднего предпринимательства в расчете на 10 тыс. человек населения</a:t>
                      </a:r>
                    </a:p>
                  </a:txBody>
                  <a:tcPr marL="3224" marR="3224" marT="3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482,21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512,45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106,27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661712"/>
                  </a:ext>
                </a:extLst>
              </a:tr>
              <a:tr h="1008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Количество вновь созданных субъектов малого и среднего бизнеса</a:t>
                      </a:r>
                    </a:p>
                  </a:txBody>
                  <a:tcPr marL="3224" marR="3224" marT="3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4750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5707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120,15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366898"/>
                  </a:ext>
                </a:extLst>
              </a:tr>
              <a:tr h="13039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объектов недвижимого имущества, предоставленных субъектам малого и среднего предпринимательства и физическим лицам, не являющимся индивидуальными предпринимателями и применяющим специальный налоговый режим «налог на профессиональный доход» в рамках оказания имущественной поддержи и (или) предоставления муниципальной преференции для поддержки субъектов малого и среднего предпринимательства Количество объектов недвижимого имущества, предоставленных субъектам малого и среднего предпринимательства и физическим лицам, не являющимся индивидуальными предпринимателями и применяющим специальный налоговый режим «налог на профессиональный доход» в рамках оказания имущественной поддержи и (или) предоставления муниципальной преференции для поддержки субъектов малого и среднего предпринимательства</a:t>
                      </a:r>
                    </a:p>
                  </a:txBody>
                  <a:tcPr marL="3224" marR="3224" marT="3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550,00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738003"/>
                  </a:ext>
                </a:extLst>
              </a:tr>
              <a:tr h="201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Обеспеченность населения площадью торговых объектов</a:t>
                      </a:r>
                    </a:p>
                  </a:txBody>
                  <a:tcPr marL="3224" marR="3224" marT="3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кв.м./1000 человек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1413,27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1413,27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058353"/>
                  </a:ext>
                </a:extLst>
              </a:tr>
              <a:tr h="201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Обеспеченность населения предприятиями бытового обслуживания</a:t>
                      </a:r>
                    </a:p>
                  </a:txBody>
                  <a:tcPr marL="3224" marR="3224" marT="3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раб.мест/1000 человек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9,4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9,4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978968"/>
                  </a:ext>
                </a:extLst>
              </a:tr>
              <a:tr h="201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Обеспеченность населения предприятиями общественного питания</a:t>
                      </a:r>
                    </a:p>
                  </a:txBody>
                  <a:tcPr marL="3224" marR="3224" marT="3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пос.мест/1000 человек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39,98</a:t>
                      </a:r>
                    </a:p>
                  </a:txBody>
                  <a:tcPr marL="3224" marR="3224" marT="3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39,98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535375"/>
                  </a:ext>
                </a:extLst>
              </a:tr>
              <a:tr h="201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Доля обращений по вопросу защиты прав потребителей от общего количества поступивших обращений</a:t>
                      </a:r>
                    </a:p>
                  </a:txBody>
                  <a:tcPr marL="3224" marR="3224" marT="3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5,8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5,8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735814"/>
                  </a:ext>
                </a:extLst>
              </a:tr>
              <a:tr h="201447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Муниципальная программа "Управление имуществом и муниципальными финансами"</a:t>
                      </a:r>
                    </a:p>
                  </a:txBody>
                  <a:tcPr marL="3224" marR="3224" marT="32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193798"/>
                  </a:ext>
                </a:extLst>
              </a:tr>
              <a:tr h="3023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</a:p>
                  </a:txBody>
                  <a:tcPr marL="3224" marR="3224" marT="3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55043"/>
                  </a:ext>
                </a:extLst>
              </a:tr>
              <a:tr h="503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Эффективность работы по взысканию задолженности по арендной плате за муниципальное имущество и землю</a:t>
                      </a:r>
                    </a:p>
                  </a:txBody>
                  <a:tcPr marL="3224" marR="3224" marT="3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54,00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Банкротство организаций, задолженность прошлых лет и несвоевременная оплата арендных платежей. Текущая ситуация выполнения: информирование арендаторов путем телефонных переговоров; проведение претензионно-исковой работы; приглашение арендаторов-должников на Межведомственную комиссию по мобилизации доходов бюджета Городского округа Балашиха.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19308"/>
                  </a:ext>
                </a:extLst>
              </a:tr>
              <a:tr h="3023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Поступления доходов в бюджет муниципального образования от распоряжения земельными участками, государственная собственность на которые не разграничена</a:t>
                      </a:r>
                    </a:p>
                  </a:txBody>
                  <a:tcPr marL="3224" marR="3224" marT="3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102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102,00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4987"/>
                  </a:ext>
                </a:extLst>
              </a:tr>
              <a:tr h="201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Поступления доходов в бюджет муниципального образования от распоряжения муниципальным имуществом и землей</a:t>
                      </a:r>
                    </a:p>
                  </a:txBody>
                  <a:tcPr marL="3224" marR="3224" marT="3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109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109,00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357403"/>
                  </a:ext>
                </a:extLst>
              </a:tr>
              <a:tr h="7052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Предоставление земельных участков многодетным семьям</a:t>
                      </a:r>
                    </a:p>
                  </a:txBody>
                  <a:tcPr marL="3224" marR="3224" marT="32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14,00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 территории Городского округа Балашиха отсутствуют свободные земельные участки, подходящие для целей предоставления многодетным семьям. Прорабатывается возможность обеспечения многодетных семей земельными участками за счет территорий других муниципальных образований. Значение </a:t>
                      </a:r>
                      <a:r>
                        <a:rPr lang="ru-RU" sz="6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по-казателя</a:t>
                      </a:r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не достигнуто в связи с увеличением очереди, в том числе в связи с восстановлением многодетных семей в очереди в судебном порядке, и отсутствием готовых для предоставления земельных участков</a:t>
                      </a:r>
                    </a:p>
                  </a:txBody>
                  <a:tcPr marL="3224" marR="3224" marT="32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540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9956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3399"/>
                </a:solidFill>
              </a:rPr>
              <a:t>Информация о расходах бюджета в разрезе муниципальных программ с указанием достигнутых и плановых целевых показателей программ с объяснением причин их невыполнения за 2023 г.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6875410-ACAA-487C-B047-48895A15C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163252"/>
              </p:ext>
            </p:extLst>
          </p:nvPr>
        </p:nvGraphicFramePr>
        <p:xfrm>
          <a:off x="107504" y="523221"/>
          <a:ext cx="8928993" cy="6222317"/>
        </p:xfrm>
        <a:graphic>
          <a:graphicData uri="http://schemas.openxmlformats.org/drawingml/2006/table">
            <a:tbl>
              <a:tblPr/>
              <a:tblGrid>
                <a:gridCol w="2857277">
                  <a:extLst>
                    <a:ext uri="{9D8B030D-6E8A-4147-A177-3AD203B41FA5}">
                      <a16:colId xmlns:a16="http://schemas.microsoft.com/office/drawing/2014/main" val="3424809343"/>
                    </a:ext>
                  </a:extLst>
                </a:gridCol>
                <a:gridCol w="691998">
                  <a:extLst>
                    <a:ext uri="{9D8B030D-6E8A-4147-A177-3AD203B41FA5}">
                      <a16:colId xmlns:a16="http://schemas.microsoft.com/office/drawing/2014/main" val="2953772221"/>
                    </a:ext>
                  </a:extLst>
                </a:gridCol>
                <a:gridCol w="706879">
                  <a:extLst>
                    <a:ext uri="{9D8B030D-6E8A-4147-A177-3AD203B41FA5}">
                      <a16:colId xmlns:a16="http://schemas.microsoft.com/office/drawing/2014/main" val="389661479"/>
                    </a:ext>
                  </a:extLst>
                </a:gridCol>
                <a:gridCol w="706879">
                  <a:extLst>
                    <a:ext uri="{9D8B030D-6E8A-4147-A177-3AD203B41FA5}">
                      <a16:colId xmlns:a16="http://schemas.microsoft.com/office/drawing/2014/main" val="3998344228"/>
                    </a:ext>
                  </a:extLst>
                </a:gridCol>
                <a:gridCol w="669674">
                  <a:extLst>
                    <a:ext uri="{9D8B030D-6E8A-4147-A177-3AD203B41FA5}">
                      <a16:colId xmlns:a16="http://schemas.microsoft.com/office/drawing/2014/main" val="304762788"/>
                    </a:ext>
                  </a:extLst>
                </a:gridCol>
                <a:gridCol w="3296286">
                  <a:extLst>
                    <a:ext uri="{9D8B030D-6E8A-4147-A177-3AD203B41FA5}">
                      <a16:colId xmlns:a16="http://schemas.microsoft.com/office/drawing/2014/main" val="2333790791"/>
                    </a:ext>
                  </a:extLst>
                </a:gridCol>
              </a:tblGrid>
              <a:tr h="1059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программы/показателя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3364" marR="3364" marT="33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Пояснения причин невыполнения плановых значений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643178"/>
                  </a:ext>
                </a:extLst>
              </a:tr>
              <a:tr h="332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Планируемое значение показателя 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Достигнутое значение показателя  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 планируемого значения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771181"/>
                  </a:ext>
                </a:extLst>
              </a:tr>
              <a:tr h="906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364" marR="3364" marT="33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151545"/>
                  </a:ext>
                </a:extLst>
              </a:tr>
              <a:tr h="6130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Проверка использования земель</a:t>
                      </a:r>
                    </a:p>
                  </a:txBody>
                  <a:tcPr marL="3364" marR="3364" marT="33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99,00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Исполнение показателя вычисляется, исходя из выполнения плана по:</a:t>
                      </a:r>
                      <a:b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- выездным обследованиям земель;</a:t>
                      </a:r>
                      <a:b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- перерасчету земельного налога на земельные участки;</a:t>
                      </a:r>
                      <a:b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- устранению самовольного занятия на земельных участках.</a:t>
                      </a:r>
                      <a:b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Значение показателя не достигнуто в связи с неоплатой начисленного повышенного земельного налога собственниками земельных участков.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154090"/>
                  </a:ext>
                </a:extLst>
              </a:tr>
              <a:tr h="8509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Доля незарегистрированных объектов недвижимого имущества, вовлеченных в налоговый оборот по результатам МЗК</a:t>
                      </a:r>
                    </a:p>
                  </a:txBody>
                  <a:tcPr marL="3364" marR="3364" marT="33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78,89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За 2023 год запланировано к вовлечению в налоговый оборот 443 объекта недвижимости. Из них 227 исключено по причине отсутствия прав на земельные участки и/или наличия уже зарегистрированных прав на объекты недвижимости; направлено 216 уведомлений о необходимости осуществления государственной регистрации права собственности на объекты недвижимости. Значение показателя не достигнуто в связи с неполучением и/или отсутствием подтверждения получения гражданами уведомлений.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215206"/>
                  </a:ext>
                </a:extLst>
              </a:tr>
              <a:tr h="105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Прирост земельного налога</a:t>
                      </a:r>
                    </a:p>
                  </a:txBody>
                  <a:tcPr marL="3364" marR="3364" marT="33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95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95,00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Несвоевременная оплата налога физическими и юридическими лицами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49621"/>
                  </a:ext>
                </a:extLst>
              </a:tr>
              <a:tr h="7144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Доля  проведенных аукционов на право заключения договоров аренды земельных участков для субъектов малого и среднего предпринимательства от общего количества таких торгов</a:t>
                      </a:r>
                    </a:p>
                  </a:txBody>
                  <a:tcPr marL="3364" marR="3364" marT="33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На 2023 год в Перечень муни-ципального имущества Городского округа Балашиха Московской области, предназначенного для предоставления во владение и (или) в пользование субъектам малого и среднего предпринима-тельства и организациям, образующим инфраструктуру поддержки субъектов малого и среднего предпринимательства, включен 1 земельный участок. В 2023 году аукционы для указанной категории не проводились. Объект перенесен в план на 2024 год.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841677"/>
                  </a:ext>
                </a:extLst>
              </a:tr>
              <a:tr h="823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Эффективность работы по расторжению договоров аренды земельных участков и размещению на Инвестиционном портале Московской области, балл</a:t>
                      </a:r>
                    </a:p>
                  </a:txBody>
                  <a:tcPr marL="3364" marR="3364" marT="33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90,00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результате работы по выявлению факта ненадлежащего исполнения условий договоров аренды земельных участков в 2023 году расторгнут 3 договора аренды. </a:t>
                      </a:r>
                      <a:b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земельный участок размещен на Инвестиционном портале.</a:t>
                      </a:r>
                      <a:b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2 - не размещено: на одном из них расположено несколько объектов недвижимости, право муниципальной собственности на  которые оформляется в судебном порядке; на другом – расположен объект недвижимости, на который оформляется право частной собственности.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413860"/>
                  </a:ext>
                </a:extLst>
              </a:tr>
              <a:tr h="411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Отношение объема расходов на обслуживание муниципального долга Городского округа Балашиха к объему расходов бюджета Городского округа Балашиха (за исключением расходов, которые осуществляются за счет субвенций из бюджета Московской области)</a:t>
                      </a:r>
                    </a:p>
                  </a:txBody>
                  <a:tcPr marL="3364" marR="3364" marT="33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Calibri" panose="020F0502020204030204" pitchFamily="34" charset="0"/>
                        </a:rPr>
                        <a:t>≤</a:t>
                      </a:r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128961"/>
                  </a:ext>
                </a:extLst>
              </a:tr>
              <a:tr h="2073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Исполнение бюджета муниципального образования по налоговым и неналоговым доходам к первоначально утвержденному уровню</a:t>
                      </a:r>
                    </a:p>
                  </a:txBody>
                  <a:tcPr marL="3364" marR="3364" marT="33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Calibri" panose="020F0502020204030204" pitchFamily="34" charset="0"/>
                        </a:rPr>
                        <a:t>≥</a:t>
                      </a:r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101,55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26857"/>
                  </a:ext>
                </a:extLst>
              </a:tr>
              <a:tr h="617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Снижение доли налоговой задолженности к собственным налоговым поступлениям в консолидированный бюджет Московской области</a:t>
                      </a:r>
                    </a:p>
                  </a:txBody>
                  <a:tcPr marL="3364" marR="3364" marT="33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коэффициент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0,049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0,053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92,45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Отчетное значение показателя рассчитано по состоянию на 01.12.2023 г.                                Плановый показатель рассчитан до введения ЕНС, то есть без учета порядка распределения уплачен-</a:t>
                      </a:r>
                      <a:r>
                        <a:rPr lang="ru-RU" sz="6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ных</a:t>
                      </a:r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налогов с ЕНС при погашении налоговой задолженности.</a:t>
                      </a:r>
                      <a:b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Кроме того, до 01.07.2023 были приостановлены меры взыскания налоговой задолженности налоговыми органами.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980155"/>
                  </a:ext>
                </a:extLst>
              </a:tr>
              <a:tr h="30915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институтов гражданского общества, повышение эффективности местного самоуправления и реализации молодежной политики "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026453"/>
                  </a:ext>
                </a:extLst>
              </a:tr>
              <a:tr h="105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Информирование населения в средствах массовой информации</a:t>
                      </a:r>
                    </a:p>
                  </a:txBody>
                  <a:tcPr marL="3364" marR="3364" marT="33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125,38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113,98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816962"/>
                  </a:ext>
                </a:extLst>
              </a:tr>
              <a:tr h="2073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Наличие незаконных рекламных конструкций, установленных на территории муниципального образования</a:t>
                      </a:r>
                    </a:p>
                  </a:txBody>
                  <a:tcPr marL="3364" marR="3364" marT="33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904985"/>
                  </a:ext>
                </a:extLst>
              </a:tr>
              <a:tr h="309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участников мероприятий, направленных на укрепление общероссийского гражданского единства и этнокультурное развитие народов России</a:t>
                      </a:r>
                    </a:p>
                  </a:txBody>
                  <a:tcPr marL="3364" marR="3364" marT="33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10 000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10 000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725457"/>
                  </a:ext>
                </a:extLst>
              </a:tr>
              <a:tr h="411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участников мероприятий по сохранению и поддержке русского языка как государственного языка Российской Федерации Количество участников мероприятий по сохранению и поддержке русского языка как государственного языка Российской Федерации</a:t>
                      </a:r>
                    </a:p>
                  </a:txBody>
                  <a:tcPr marL="3364" marR="3364" marT="33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550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680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123,64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304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4364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3399"/>
                </a:solidFill>
              </a:rPr>
              <a:t>Информация о расходах бюджета в разрезе муниципальных программ с указанием достигнутых и плановых целевых показателей программ с объяснением причин их невыполнения за 2023 г.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8DFCE18-3761-4739-933C-998146550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351443"/>
              </p:ext>
            </p:extLst>
          </p:nvPr>
        </p:nvGraphicFramePr>
        <p:xfrm>
          <a:off x="251520" y="523221"/>
          <a:ext cx="8568951" cy="6146141"/>
        </p:xfrm>
        <a:graphic>
          <a:graphicData uri="http://schemas.openxmlformats.org/drawingml/2006/table">
            <a:tbl>
              <a:tblPr/>
              <a:tblGrid>
                <a:gridCol w="2742064">
                  <a:extLst>
                    <a:ext uri="{9D8B030D-6E8A-4147-A177-3AD203B41FA5}">
                      <a16:colId xmlns:a16="http://schemas.microsoft.com/office/drawing/2014/main" val="3862622962"/>
                    </a:ext>
                  </a:extLst>
                </a:gridCol>
                <a:gridCol w="664094">
                  <a:extLst>
                    <a:ext uri="{9D8B030D-6E8A-4147-A177-3AD203B41FA5}">
                      <a16:colId xmlns:a16="http://schemas.microsoft.com/office/drawing/2014/main" val="390097021"/>
                    </a:ext>
                  </a:extLst>
                </a:gridCol>
                <a:gridCol w="678376">
                  <a:extLst>
                    <a:ext uri="{9D8B030D-6E8A-4147-A177-3AD203B41FA5}">
                      <a16:colId xmlns:a16="http://schemas.microsoft.com/office/drawing/2014/main" val="2110459964"/>
                    </a:ext>
                  </a:extLst>
                </a:gridCol>
                <a:gridCol w="678376">
                  <a:extLst>
                    <a:ext uri="{9D8B030D-6E8A-4147-A177-3AD203B41FA5}">
                      <a16:colId xmlns:a16="http://schemas.microsoft.com/office/drawing/2014/main" val="876697982"/>
                    </a:ext>
                  </a:extLst>
                </a:gridCol>
                <a:gridCol w="642671">
                  <a:extLst>
                    <a:ext uri="{9D8B030D-6E8A-4147-A177-3AD203B41FA5}">
                      <a16:colId xmlns:a16="http://schemas.microsoft.com/office/drawing/2014/main" val="1607438048"/>
                    </a:ext>
                  </a:extLst>
                </a:gridCol>
                <a:gridCol w="3163370">
                  <a:extLst>
                    <a:ext uri="{9D8B030D-6E8A-4147-A177-3AD203B41FA5}">
                      <a16:colId xmlns:a16="http://schemas.microsoft.com/office/drawing/2014/main" val="2539293559"/>
                    </a:ext>
                  </a:extLst>
                </a:gridCol>
              </a:tblGrid>
              <a:tr h="1120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программы/показателя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3717" marR="3717" marT="37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Пояснения причин невыполнения плановых значений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659085"/>
                  </a:ext>
                </a:extLst>
              </a:tr>
              <a:tr h="3749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Планируемое значение показателя 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Достигнутое значение показателя  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 планируемого значения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762377"/>
                  </a:ext>
                </a:extLst>
              </a:tr>
              <a:tr h="1021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717" marR="3717" marT="3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715963"/>
                  </a:ext>
                </a:extLst>
              </a:tr>
              <a:tr h="2190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Количество участников мероприятий по социально-культурной адаптации и интеграции иностранных граждан в Московской области</a:t>
                      </a:r>
                    </a:p>
                  </a:txBody>
                  <a:tcPr marL="3717" marR="3717" marT="3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1321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1 100,83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278835"/>
                  </a:ext>
                </a:extLst>
              </a:tr>
              <a:tr h="959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Количество участников мероприятий по развитию государственно-общественного партнерства в сфере государственной национальной политики Московской области Количество участников мероприятий по развитию государственно-общественного партнерства в сфере государственной национальной политики Московской области</a:t>
                      </a:r>
                    </a:p>
                  </a:txBody>
                  <a:tcPr marL="3717" marR="3717" marT="3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513814"/>
                  </a:ext>
                </a:extLst>
              </a:tr>
              <a:tr h="3485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конфликтных ситуаций на межнациональной и межконфессиональной почве, связанных с проявлением экстремизма в Московской области</a:t>
                      </a:r>
                    </a:p>
                  </a:txBody>
                  <a:tcPr marL="3717" marR="3717" marT="3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496395"/>
                  </a:ext>
                </a:extLst>
              </a:tr>
              <a:tr h="4292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реализованных общественных инициатив и проектов </a:t>
                      </a:r>
                    </a:p>
                  </a:txBody>
                  <a:tcPr marL="3717" marR="3717" marT="3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457786"/>
                  </a:ext>
                </a:extLst>
              </a:tr>
              <a:tr h="2322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молодежи, задействованной в мероприятиях по вовлечению в творческую деятельность</a:t>
                      </a:r>
                    </a:p>
                  </a:txBody>
                  <a:tcPr marL="3717" marR="3717" marT="3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197,62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518532"/>
                  </a:ext>
                </a:extLst>
              </a:tr>
              <a:tr h="6967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Общая численность граждан Российской Федерации, вовлеченных центрами (сообществами, объединениями) поддержки добровольчества (волонтерства) на базе образовательных организаций, некоммерческих организаций, государственных и муниципальных учреждений, в добровольческую (волонтерскую) деятельность</a:t>
                      </a:r>
                    </a:p>
                  </a:txBody>
                  <a:tcPr marL="3717" marR="3717" marT="3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млн.человек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0,075356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0,075818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100,61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235286"/>
                  </a:ext>
                </a:extLst>
              </a:tr>
              <a:tr h="232257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и функционирование дорожно-транспортного комплекса"</a:t>
                      </a:r>
                    </a:p>
                  </a:txBody>
                  <a:tcPr marL="3717" marR="3717" marT="3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199296"/>
                  </a:ext>
                </a:extLst>
              </a:tr>
              <a:tr h="813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Обеспечение организации транспортного обслуживания населения на муниципальных маршрутах регулярных перевозок по регулируемым тарифам в границах муниципального образования Московской области, включенных в Перечень маршрутов регулярных перевозок по регулируемым тарифам, на которых отдельным категориям граждан предоставляются меры социальной поддержки, утверждаемый Правительством Московской области</a:t>
                      </a:r>
                    </a:p>
                  </a:txBody>
                  <a:tcPr marL="3717" marR="3717" marT="3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99440"/>
                  </a:ext>
                </a:extLst>
              </a:tr>
              <a:tr h="2322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автомобильных дорог местного значения, соответствующих нормативным требованиям</a:t>
                      </a:r>
                    </a:p>
                  </a:txBody>
                  <a:tcPr marL="3717" marR="3717" marT="3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77,5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93,8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121,03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026064"/>
                  </a:ext>
                </a:extLst>
              </a:tr>
              <a:tr h="2322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погибших в дорожно-транспортных происшествиях, человек на 100 тысяч населения</a:t>
                      </a:r>
                    </a:p>
                  </a:txBody>
                  <a:tcPr marL="3717" marR="3717" marT="3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чел./100 тыс.населения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2,2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1,27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173,23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877223"/>
                  </a:ext>
                </a:extLst>
              </a:tr>
              <a:tr h="232257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Муниципальная программа "Цифровое муниципальное образование"</a:t>
                      </a:r>
                    </a:p>
                  </a:txBody>
                  <a:tcPr marL="3717" marR="3717" marT="37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255729"/>
                  </a:ext>
                </a:extLst>
              </a:tr>
              <a:tr h="5808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Уровень удовлетворенности граждан качеством предоставления государственных и муниципальных услуг</a:t>
                      </a:r>
                    </a:p>
                  </a:txBody>
                  <a:tcPr marL="3717" marR="3717" marT="3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96,82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93,21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96,27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Недостижение планового значения связано с: </a:t>
                      </a:r>
                      <a:b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 систематическими проблемами технической неисправности систем приема и выдачи документов (программные комплексы ЕИСОУ, ПК ПВД, РПГУ, Госуслуги);</a:t>
                      </a:r>
                      <a:b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 наличие листов временной нетрудоспособности сотрудников МФЦ.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00011"/>
                  </a:ext>
                </a:extLst>
              </a:tr>
              <a:tr h="3485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Доля рабочих мест, обеспеченных необходимым компьютерным оборудованием и услугами связи в соответствии с требованиями нормативных правовых актов Московской области</a:t>
                      </a:r>
                    </a:p>
                  </a:txBody>
                  <a:tcPr marL="3717" marR="3717" marT="37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17" marR="3717" marT="3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859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48638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3399"/>
                </a:solidFill>
              </a:rPr>
              <a:t>Информация о расходах бюджета в разрезе муниципальных программ с указанием достигнутых и плановых целевых показателей программ с объяснением причин их невыполнения за 2023 г.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46B9199D-3D7C-4CE0-A2EC-1EE7B7B89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405825"/>
              </p:ext>
            </p:extLst>
          </p:nvPr>
        </p:nvGraphicFramePr>
        <p:xfrm>
          <a:off x="179512" y="523220"/>
          <a:ext cx="8784976" cy="6218152"/>
        </p:xfrm>
        <a:graphic>
          <a:graphicData uri="http://schemas.openxmlformats.org/drawingml/2006/table">
            <a:tbl>
              <a:tblPr/>
              <a:tblGrid>
                <a:gridCol w="2811192">
                  <a:extLst>
                    <a:ext uri="{9D8B030D-6E8A-4147-A177-3AD203B41FA5}">
                      <a16:colId xmlns:a16="http://schemas.microsoft.com/office/drawing/2014/main" val="318648994"/>
                    </a:ext>
                  </a:extLst>
                </a:gridCol>
                <a:gridCol w="680836">
                  <a:extLst>
                    <a:ext uri="{9D8B030D-6E8A-4147-A177-3AD203B41FA5}">
                      <a16:colId xmlns:a16="http://schemas.microsoft.com/office/drawing/2014/main" val="1469337415"/>
                    </a:ext>
                  </a:extLst>
                </a:gridCol>
                <a:gridCol w="695478">
                  <a:extLst>
                    <a:ext uri="{9D8B030D-6E8A-4147-A177-3AD203B41FA5}">
                      <a16:colId xmlns:a16="http://schemas.microsoft.com/office/drawing/2014/main" val="1018387367"/>
                    </a:ext>
                  </a:extLst>
                </a:gridCol>
                <a:gridCol w="695478">
                  <a:extLst>
                    <a:ext uri="{9D8B030D-6E8A-4147-A177-3AD203B41FA5}">
                      <a16:colId xmlns:a16="http://schemas.microsoft.com/office/drawing/2014/main" val="4176787323"/>
                    </a:ext>
                  </a:extLst>
                </a:gridCol>
                <a:gridCol w="658872">
                  <a:extLst>
                    <a:ext uri="{9D8B030D-6E8A-4147-A177-3AD203B41FA5}">
                      <a16:colId xmlns:a16="http://schemas.microsoft.com/office/drawing/2014/main" val="3559910376"/>
                    </a:ext>
                  </a:extLst>
                </a:gridCol>
                <a:gridCol w="3243120">
                  <a:extLst>
                    <a:ext uri="{9D8B030D-6E8A-4147-A177-3AD203B41FA5}">
                      <a16:colId xmlns:a16="http://schemas.microsoft.com/office/drawing/2014/main" val="3032042406"/>
                    </a:ext>
                  </a:extLst>
                </a:gridCol>
              </a:tblGrid>
              <a:tr h="1096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программы/показателя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3590" marR="3590" marT="35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Пояснения причин невыполнения плановых значений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072793"/>
                  </a:ext>
                </a:extLst>
              </a:tr>
              <a:tr h="3662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Планируемое значение показателя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Достигнутое значение показателя 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 планируемого значения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386352"/>
                  </a:ext>
                </a:extLst>
              </a:tr>
              <a:tr h="998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590" marR="3590" marT="3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806244"/>
                  </a:ext>
                </a:extLst>
              </a:tr>
              <a:tr h="3189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Стоимостная доля закупаемого и (или) арендуемого ОМСУ муниципального образования Московской области отечественного программного обеспечения</a:t>
                      </a:r>
                    </a:p>
                  </a:txBody>
                  <a:tcPr marL="3590" marR="3590" marT="3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133,33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286747"/>
                  </a:ext>
                </a:extLst>
              </a:tr>
              <a:tr h="937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Увеличение доли защищенных по требованиям безопасности информации информационных систем, используемых ОМСУ муниципального образования Московской области, в соответствии с категорией обрабатываемой информации, а также персональных компьютеров, используемых на рабочих местах работников, обеспеченных антивирусным программным обеспечением с регулярным обновлением соответствующих баз</a:t>
                      </a:r>
                    </a:p>
                  </a:txBody>
                  <a:tcPr marL="3590" marR="3590" marT="3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115549"/>
                  </a:ext>
                </a:extLst>
              </a:tr>
              <a:tr h="3404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Доля работников ОМСУ муниципального образования Московской области, обеспеченных средствами электронной подписи в соответствии с установленными требованиями</a:t>
                      </a:r>
                    </a:p>
                  </a:txBody>
                  <a:tcPr marL="3590" marR="3590" marT="3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309505"/>
                  </a:ext>
                </a:extLst>
              </a:tr>
              <a:tr h="5282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Доля электронного юридически значимого документооборота в органах местного самоуправления и подведомственных им учреждениях в Московской области</a:t>
                      </a:r>
                    </a:p>
                  </a:txBody>
                  <a:tcPr marL="3590" marR="3590" marT="3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96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96,00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Недостижение целевого показателя связано с отправкой документов, подписанных собственноручно (без использования средств ЭЦП). Отправка документов без электронной подписи связана с прекращением срока действия сертификатов пользователей и выпуском новых сертификатов в Управлении Федерального казначейства Московской области по Городскому округу Балашиха.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027617"/>
                  </a:ext>
                </a:extLst>
              </a:tr>
              <a:tr h="3404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муниципальных (государственных) услуг, предоставленных без нарушения регламентного срока при оказании услуг в электронном виде на региональном портале государственных услуг</a:t>
                      </a:r>
                    </a:p>
                  </a:txBody>
                  <a:tcPr marL="3590" marR="3590" marT="3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99,88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101,92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744967"/>
                  </a:ext>
                </a:extLst>
              </a:tr>
              <a:tr h="453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обращений за получением муниципальных (государственных) услуг в электронном виде с использованием РПГУ без необходимости личного посещения органов местного самоуправления и МФЦ от общего количества таких услуг</a:t>
                      </a:r>
                    </a:p>
                  </a:txBody>
                  <a:tcPr marL="3590" marR="3590" marT="3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95,6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104,60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243094"/>
                  </a:ext>
                </a:extLst>
              </a:tr>
              <a:tr h="5673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Быстро/качественно решаем - Доля сообщений, отправленных на портал «Добродел» пользователями с подтвержденной учётной записью ЕСИА, которые имеют признак повторной отправки, повторного переноса сроков решения, нарушения срока предоставления ответа, процент</a:t>
                      </a:r>
                    </a:p>
                  </a:txBody>
                  <a:tcPr marL="3590" marR="3590" marT="3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500,00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893014"/>
                  </a:ext>
                </a:extLst>
              </a:tr>
              <a:tr h="226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Образовательные организации обеспечены материально- технической базой для внедрения цифровой образовательной среды</a:t>
                      </a:r>
                    </a:p>
                  </a:txBody>
                  <a:tcPr marL="3590" marR="3590" marT="3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557350"/>
                  </a:ext>
                </a:extLst>
              </a:tr>
              <a:tr h="453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архивных документов, 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архиве</a:t>
                      </a:r>
                    </a:p>
                  </a:txBody>
                  <a:tcPr marL="3590" marR="3590" marT="3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67099"/>
                  </a:ext>
                </a:extLst>
              </a:tr>
              <a:tr h="3404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архивных фондов муниципального архива, внесенных в общеотраслевую базу данных "Архивный фонд", от общего количества архивных фондов, хранящихся в муниципальном архиве</a:t>
                      </a:r>
                    </a:p>
                  </a:txBody>
                  <a:tcPr marL="3590" marR="3590" marT="3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661366"/>
                  </a:ext>
                </a:extLst>
              </a:tr>
              <a:tr h="3404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единиц хранения, переведенных в электронно-цифровую форму, от общего количества единиц хранения, находящихся на хранении в муниципальном архиве муниципального образования</a:t>
                      </a:r>
                    </a:p>
                  </a:txBody>
                  <a:tcPr marL="3590" marR="3590" marT="3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3,2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3,2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735688"/>
                  </a:ext>
                </a:extLst>
              </a:tr>
              <a:tr h="226875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Муниципальная программа "Архитектура и градостроительство"</a:t>
                      </a:r>
                    </a:p>
                  </a:txBody>
                  <a:tcPr marL="3590" marR="3590" marT="35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73109"/>
                  </a:ext>
                </a:extLst>
              </a:tr>
              <a:tr h="3404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Обеспеченность актуальными документами территориального планирования и градостроительного зонирования городского округа Московской области</a:t>
                      </a:r>
                    </a:p>
                  </a:txBody>
                  <a:tcPr marL="3590" marR="3590" marT="3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112205"/>
                  </a:ext>
                </a:extLst>
              </a:tr>
              <a:tr h="226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ликвидированных самовольных, недостроенных и аварийных объектов на территории городского округа</a:t>
                      </a:r>
                    </a:p>
                  </a:txBody>
                  <a:tcPr marL="3590" marR="3590" marT="3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47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162,07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338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4665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3399"/>
                </a:solidFill>
              </a:rPr>
              <a:t>Информация о расходах бюджета в разрезе муниципальных программ с указанием достигнутых и плановых целевых показателей программ с объяснением причин их невыполнения за 2023 г.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0C5298E-993F-4880-9A42-52649C2DD5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872871"/>
              </p:ext>
            </p:extLst>
          </p:nvPr>
        </p:nvGraphicFramePr>
        <p:xfrm>
          <a:off x="251520" y="620688"/>
          <a:ext cx="8712969" cy="6051834"/>
        </p:xfrm>
        <a:graphic>
          <a:graphicData uri="http://schemas.openxmlformats.org/drawingml/2006/table">
            <a:tbl>
              <a:tblPr/>
              <a:tblGrid>
                <a:gridCol w="2788149">
                  <a:extLst>
                    <a:ext uri="{9D8B030D-6E8A-4147-A177-3AD203B41FA5}">
                      <a16:colId xmlns:a16="http://schemas.microsoft.com/office/drawing/2014/main" val="3928544253"/>
                    </a:ext>
                  </a:extLst>
                </a:gridCol>
                <a:gridCol w="675256">
                  <a:extLst>
                    <a:ext uri="{9D8B030D-6E8A-4147-A177-3AD203B41FA5}">
                      <a16:colId xmlns:a16="http://schemas.microsoft.com/office/drawing/2014/main" val="63402044"/>
                    </a:ext>
                  </a:extLst>
                </a:gridCol>
                <a:gridCol w="689777">
                  <a:extLst>
                    <a:ext uri="{9D8B030D-6E8A-4147-A177-3AD203B41FA5}">
                      <a16:colId xmlns:a16="http://schemas.microsoft.com/office/drawing/2014/main" val="1515092634"/>
                    </a:ext>
                  </a:extLst>
                </a:gridCol>
                <a:gridCol w="689777">
                  <a:extLst>
                    <a:ext uri="{9D8B030D-6E8A-4147-A177-3AD203B41FA5}">
                      <a16:colId xmlns:a16="http://schemas.microsoft.com/office/drawing/2014/main" val="1498521073"/>
                    </a:ext>
                  </a:extLst>
                </a:gridCol>
                <a:gridCol w="653473">
                  <a:extLst>
                    <a:ext uri="{9D8B030D-6E8A-4147-A177-3AD203B41FA5}">
                      <a16:colId xmlns:a16="http://schemas.microsoft.com/office/drawing/2014/main" val="828623269"/>
                    </a:ext>
                  </a:extLst>
                </a:gridCol>
                <a:gridCol w="3216537">
                  <a:extLst>
                    <a:ext uri="{9D8B030D-6E8A-4147-A177-3AD203B41FA5}">
                      <a16:colId xmlns:a16="http://schemas.microsoft.com/office/drawing/2014/main" val="1103077099"/>
                    </a:ext>
                  </a:extLst>
                </a:gridCol>
              </a:tblGrid>
              <a:tr h="1043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программы/показателя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3459" marR="3459" marT="34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Пояснения причин невыполнения плановых значений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289603"/>
                  </a:ext>
                </a:extLst>
              </a:tr>
              <a:tr h="3365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Планируемое значение показателя 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Достигнутое значение показателя  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 планируемого значения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219555"/>
                  </a:ext>
                </a:extLst>
              </a:tr>
              <a:tr h="917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459" marR="3459" marT="3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297550"/>
                  </a:ext>
                </a:extLst>
              </a:tr>
              <a:tr h="5037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Количество решений по вопросам присвоения (аннулирования) адресов, согласования переустройства и (или) перепланировки помещений в многоквартирном доме, завершения работ по переустройству и (или) перепланировке помещений в многоквартирном доме,</a:t>
                      </a:r>
                    </a:p>
                  </a:txBody>
                  <a:tcPr marL="3459" marR="3459" marT="3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2916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2989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102,50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396115"/>
                  </a:ext>
                </a:extLst>
              </a:tr>
              <a:tr h="861339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Муниципальная программа "Формирование современной комфортной городской среды"</a:t>
                      </a:r>
                    </a:p>
                  </a:txBody>
                  <a:tcPr marL="3459" marR="3459" marT="34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92527"/>
                  </a:ext>
                </a:extLst>
              </a:tr>
              <a:tr h="1044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благоустроенных общественных территорий </a:t>
                      </a:r>
                    </a:p>
                  </a:txBody>
                  <a:tcPr marL="3459" marR="3459" marT="3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530132"/>
                  </a:ext>
                </a:extLst>
              </a:tr>
              <a:tr h="385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Количество установленных детских игровых площадок</a:t>
                      </a:r>
                    </a:p>
                  </a:txBody>
                  <a:tcPr marL="3459" marR="3459" marT="3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398465"/>
                  </a:ext>
                </a:extLst>
              </a:tr>
              <a:tr h="2084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Уровень освещенности территорий общественного пользования в пределах городской черты на конец года, не менее</a:t>
                      </a:r>
                    </a:p>
                  </a:txBody>
                  <a:tcPr marL="3459" marR="3459" marT="3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87,6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87,6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435179"/>
                  </a:ext>
                </a:extLst>
              </a:tr>
              <a:tr h="2084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Уровень освещенности территорий общественного пользования вне пределов городской черты на конец года, не менее</a:t>
                      </a:r>
                    </a:p>
                  </a:txBody>
                  <a:tcPr marL="3459" marR="3459" marT="3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73,76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73,76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365213"/>
                  </a:ext>
                </a:extLst>
              </a:tr>
              <a:tr h="1044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Выполнен ремонт асфальтового покрытия дворовых территорий</a:t>
                      </a:r>
                    </a:p>
                  </a:txBody>
                  <a:tcPr marL="3459" marR="3459" marT="3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730325"/>
                  </a:ext>
                </a:extLst>
              </a:tr>
              <a:tr h="4169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Устранены дефекты асфальтового покрытия дворовых территорий, в том числе проездов на дворовые территории, в том числе внутриквартальных проездов, в рамках проведения ямочного ремонта</a:t>
                      </a:r>
                    </a:p>
                  </a:txBody>
                  <a:tcPr marL="3459" marR="3459" marT="3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квадратный метр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43 332,53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43 332,53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548187"/>
                  </a:ext>
                </a:extLst>
              </a:tr>
              <a:tr h="1044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Созданы и отремонтированы пешеходные коммуникации</a:t>
                      </a:r>
                    </a:p>
                  </a:txBody>
                  <a:tcPr marL="3459" marR="3459" marT="3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53,00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53,00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214653"/>
                  </a:ext>
                </a:extLst>
              </a:tr>
              <a:tr h="1044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Приобретена коммунальная техника</a:t>
                      </a:r>
                    </a:p>
                  </a:txBody>
                  <a:tcPr marL="3459" marR="3459" marT="3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613731"/>
                  </a:ext>
                </a:extLst>
              </a:tr>
              <a:tr h="2084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Благоустроены дворовые территории за счет средств муниципального образования Московской области</a:t>
                      </a:r>
                    </a:p>
                  </a:txBody>
                  <a:tcPr marL="3459" marR="3459" marT="3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902408"/>
                  </a:ext>
                </a:extLst>
              </a:tr>
              <a:tr h="2084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Созданы и отремонтированы пешеходные коммуникации за счет средств муниципального образования Московской области</a:t>
                      </a:r>
                    </a:p>
                  </a:txBody>
                  <a:tcPr marL="3459" marR="3459" marT="3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820223"/>
                  </a:ext>
                </a:extLst>
              </a:tr>
              <a:tr h="2084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Площадь дворовых территорий и общественных пространств, содержанных за счет бюджетных средств</a:t>
                      </a:r>
                    </a:p>
                  </a:txBody>
                  <a:tcPr marL="3459" marR="3459" marT="3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квадратный метр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6 242 718,92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6 242 718,92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43222"/>
                  </a:ext>
                </a:extLst>
              </a:tr>
              <a:tr h="1044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Замена детских игровых площадок</a:t>
                      </a:r>
                    </a:p>
                  </a:txBody>
                  <a:tcPr marL="3459" marR="3459" marT="3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049317"/>
                  </a:ext>
                </a:extLst>
              </a:tr>
              <a:tr h="2084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 Количество замененных неэнергоэффективных светильников наружного освещения</a:t>
                      </a:r>
                    </a:p>
                  </a:txBody>
                  <a:tcPr marL="3459" marR="3459" marT="3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228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246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107,89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819481"/>
                  </a:ext>
                </a:extLst>
              </a:tr>
              <a:tr h="2084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установленных шкафов управления наружным освещением</a:t>
                      </a:r>
                    </a:p>
                  </a:txBody>
                  <a:tcPr marL="3459" marR="3459" marT="3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189007"/>
                  </a:ext>
                </a:extLst>
              </a:tr>
              <a:tr h="4556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отремонтированных подъездов в МКД</a:t>
                      </a:r>
                    </a:p>
                  </a:txBody>
                  <a:tcPr marL="3459" marR="3459" marT="3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365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365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744015"/>
                  </a:ext>
                </a:extLst>
              </a:tr>
              <a:tr h="4556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МКД, в которых проведен капитальный ремонт за счет средств муниципального образования Московской области</a:t>
                      </a:r>
                    </a:p>
                  </a:txBody>
                  <a:tcPr marL="3459" marR="3459" marT="3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136524"/>
                  </a:ext>
                </a:extLst>
              </a:tr>
              <a:tr h="4556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Доля дефектов асфальтового покрытия на дворовых территориях, устраненных в рамках выполнения работ по ямочному ремонту</a:t>
                      </a:r>
                    </a:p>
                  </a:txBody>
                  <a:tcPr marL="3459" marR="3459" marT="3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59" marR="3459" marT="3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100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07339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3399"/>
                </a:solidFill>
              </a:rPr>
              <a:t>Информация о расходах бюджета в разрезе муниципальных программ с указанием достигнутых и плановых целевых показателей программ с объяснением причин их невыполнения за 2023 г.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E81BF83-C543-4EE4-9538-7E770ED824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121300"/>
              </p:ext>
            </p:extLst>
          </p:nvPr>
        </p:nvGraphicFramePr>
        <p:xfrm>
          <a:off x="251521" y="523220"/>
          <a:ext cx="8640958" cy="6146137"/>
        </p:xfrm>
        <a:graphic>
          <a:graphicData uri="http://schemas.openxmlformats.org/drawingml/2006/table">
            <a:tbl>
              <a:tblPr/>
              <a:tblGrid>
                <a:gridCol w="2765107">
                  <a:extLst>
                    <a:ext uri="{9D8B030D-6E8A-4147-A177-3AD203B41FA5}">
                      <a16:colId xmlns:a16="http://schemas.microsoft.com/office/drawing/2014/main" val="3886343462"/>
                    </a:ext>
                  </a:extLst>
                </a:gridCol>
                <a:gridCol w="669675">
                  <a:extLst>
                    <a:ext uri="{9D8B030D-6E8A-4147-A177-3AD203B41FA5}">
                      <a16:colId xmlns:a16="http://schemas.microsoft.com/office/drawing/2014/main" val="3485790061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479119671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682815243"/>
                    </a:ext>
                  </a:extLst>
                </a:gridCol>
                <a:gridCol w="648071">
                  <a:extLst>
                    <a:ext uri="{9D8B030D-6E8A-4147-A177-3AD203B41FA5}">
                      <a16:colId xmlns:a16="http://schemas.microsoft.com/office/drawing/2014/main" val="70404927"/>
                    </a:ext>
                  </a:extLst>
                </a:gridCol>
                <a:gridCol w="3189953">
                  <a:extLst>
                    <a:ext uri="{9D8B030D-6E8A-4147-A177-3AD203B41FA5}">
                      <a16:colId xmlns:a16="http://schemas.microsoft.com/office/drawing/2014/main" val="1556538321"/>
                    </a:ext>
                  </a:extLst>
                </a:gridCol>
              </a:tblGrid>
              <a:tr h="1112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программы/показателя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3691" marR="3691" marT="3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Пояснения причин невыполнения плановых значений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451409"/>
                  </a:ext>
                </a:extLst>
              </a:tr>
              <a:tr h="372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Планируемое значение показателя 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Достигнутое значение показателя  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 планируемого значения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32739"/>
                  </a:ext>
                </a:extLst>
              </a:tr>
              <a:tr h="1014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691" marR="3691" marT="36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887455"/>
                  </a:ext>
                </a:extLst>
              </a:tr>
              <a:tr h="217543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"Переселение граждан из аварийного жилищного фонда"</a:t>
                      </a:r>
                    </a:p>
                  </a:txBody>
                  <a:tcPr marL="3691" marR="3691" marT="36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498602"/>
                  </a:ext>
                </a:extLst>
              </a:tr>
              <a:tr h="9527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Количество квадратных метров расселенного аварийного жилищного фонда</a:t>
                      </a:r>
                    </a:p>
                  </a:txBody>
                  <a:tcPr marL="3691" marR="3691" marT="36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тыс.кв.м</a:t>
                      </a:r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647607"/>
                  </a:ext>
                </a:extLst>
              </a:tr>
              <a:tr h="115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граждан, расселенных из аварийного жилищного фонда</a:t>
                      </a:r>
                    </a:p>
                  </a:txBody>
                  <a:tcPr marL="3691" marR="3691" marT="36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тыс.человек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20926"/>
                  </a:ext>
                </a:extLst>
              </a:tr>
              <a:tr h="4261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Общая площадь аварийного фонда, подлежащая расселению до 30.12.2026, в том числе</a:t>
                      </a:r>
                    </a:p>
                  </a:txBody>
                  <a:tcPr marL="3691" marR="3691" marT="36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тыс.кв.м.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944210"/>
                  </a:ext>
                </a:extLst>
              </a:tr>
              <a:tr h="230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квадратных метров расселенного аварийного жилищного фонда за счет средств консолидированного бюджета</a:t>
                      </a:r>
                    </a:p>
                  </a:txBody>
                  <a:tcPr marL="3691" marR="3691" marT="36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тыс.кв.м.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709132"/>
                  </a:ext>
                </a:extLst>
              </a:tr>
              <a:tr h="230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квадратных метров расселенного аварийного жилищного фонда за счет внебюджетных источников</a:t>
                      </a:r>
                    </a:p>
                  </a:txBody>
                  <a:tcPr marL="3691" marR="3691" marT="36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тыс.кв.м.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945464"/>
                  </a:ext>
                </a:extLst>
              </a:tr>
              <a:tr h="230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граждан, расселенных из аварийного жилищного фонда за счет внебюджетных источников</a:t>
                      </a:r>
                    </a:p>
                  </a:txBody>
                  <a:tcPr marL="3691" marR="3691" marT="36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тыс.человек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487039"/>
                  </a:ext>
                </a:extLst>
              </a:tr>
              <a:tr h="230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квадратных метров расселенного аварийного жилищного фонда за счет муниципальных программ</a:t>
                      </a:r>
                    </a:p>
                  </a:txBody>
                  <a:tcPr marL="3691" marR="3691" marT="36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тыс.кв.м.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678554"/>
                  </a:ext>
                </a:extLst>
              </a:tr>
              <a:tr h="230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граждан, расселенных из аварийного жилищного фонда за счет муниципальных программ</a:t>
                      </a:r>
                    </a:p>
                  </a:txBody>
                  <a:tcPr marL="3691" marR="3691" marT="36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тыс.человек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692805"/>
                  </a:ext>
                </a:extLst>
              </a:tr>
              <a:tr h="3461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квадратных метров непригодного для проживания жилищного фонда, признанного аварийными до 01.01.2017 года, расселенного по Подпрограмме 2</a:t>
                      </a:r>
                    </a:p>
                  </a:txBody>
                  <a:tcPr marL="3691" marR="3691" marT="36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тыс.кв.м.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385495"/>
                  </a:ext>
                </a:extLst>
              </a:tr>
              <a:tr h="3461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граждан, расселенных из непригодного для проживания жилищного фонда, признанного аварийными до 01.01.2017 года, расселенного по Подпрограмме 2</a:t>
                      </a:r>
                    </a:p>
                  </a:txBody>
                  <a:tcPr marL="3691" marR="3691" marT="36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тыс.человек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012783"/>
                  </a:ext>
                </a:extLst>
              </a:tr>
              <a:tr h="3461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квадратных метров непригодного для проживания жилищного фонда, признанного аварийными до 01.01.2017 года, расселенного по адресной программе</a:t>
                      </a:r>
                    </a:p>
                  </a:txBody>
                  <a:tcPr marL="3691" marR="3691" marT="36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тыс.кв.м.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247356"/>
                  </a:ext>
                </a:extLst>
              </a:tr>
              <a:tr h="3461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граждан, расселенных из непригодного для проживания жилищного фонда, признанного аварийными до 01.01.2017 года, расселенного по адресной программе</a:t>
                      </a:r>
                    </a:p>
                  </a:txBody>
                  <a:tcPr marL="3691" marR="3691" marT="36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тыс.человек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78301"/>
                  </a:ext>
                </a:extLst>
              </a:tr>
              <a:tr h="3461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квадратных метров непригодного для проживания жилищного фонда, признанного аварийными после 01.01.2017 года, расселенного по Подпрограмме 2</a:t>
                      </a:r>
                    </a:p>
                  </a:txBody>
                  <a:tcPr marL="3691" marR="3691" marT="36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тыс.кв.м.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0,5726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0,5726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22552"/>
                  </a:ext>
                </a:extLst>
              </a:tr>
              <a:tr h="3461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граждан, расселенных из непригодного для проживания жилищного фонда, признанного аварийными после 01.01.2017 года, расселенного по Подпрограмме 2</a:t>
                      </a:r>
                    </a:p>
                  </a:txBody>
                  <a:tcPr marL="3691" marR="3691" marT="36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тыс.человек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0,054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0,054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479667"/>
                  </a:ext>
                </a:extLst>
              </a:tr>
              <a:tr h="115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переселенных жителей из аварийного жилищного фонда</a:t>
                      </a:r>
                    </a:p>
                  </a:txBody>
                  <a:tcPr marL="3691" marR="3691" marT="36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тыс.человек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365757"/>
                  </a:ext>
                </a:extLst>
              </a:tr>
              <a:tr h="504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граждан, переселенных из аварийного жилищного фонда</a:t>
                      </a:r>
                    </a:p>
                  </a:txBody>
                  <a:tcPr marL="3691" marR="3691" marT="36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тыс.человек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91" marR="3691" marT="3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871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1278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3399"/>
                </a:solidFill>
              </a:rPr>
              <a:t>Информация о расходах бюджета в разрезе муниципальных программ с указанием достигнутых и плановых целевых показателей программ с объяснением причин их невыполнения за 2023 г.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05F7E9A-4FF7-4141-A985-D58A7E6B72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527290"/>
              </p:ext>
            </p:extLst>
          </p:nvPr>
        </p:nvGraphicFramePr>
        <p:xfrm>
          <a:off x="251520" y="1052736"/>
          <a:ext cx="8740080" cy="4186191"/>
        </p:xfrm>
        <a:graphic>
          <a:graphicData uri="http://schemas.openxmlformats.org/drawingml/2006/table">
            <a:tbl>
              <a:tblPr/>
              <a:tblGrid>
                <a:gridCol w="2796826">
                  <a:extLst>
                    <a:ext uri="{9D8B030D-6E8A-4147-A177-3AD203B41FA5}">
                      <a16:colId xmlns:a16="http://schemas.microsoft.com/office/drawing/2014/main" val="3663675909"/>
                    </a:ext>
                  </a:extLst>
                </a:gridCol>
                <a:gridCol w="677356">
                  <a:extLst>
                    <a:ext uri="{9D8B030D-6E8A-4147-A177-3AD203B41FA5}">
                      <a16:colId xmlns:a16="http://schemas.microsoft.com/office/drawing/2014/main" val="1432475910"/>
                    </a:ext>
                  </a:extLst>
                </a:gridCol>
                <a:gridCol w="691923">
                  <a:extLst>
                    <a:ext uri="{9D8B030D-6E8A-4147-A177-3AD203B41FA5}">
                      <a16:colId xmlns:a16="http://schemas.microsoft.com/office/drawing/2014/main" val="1597857907"/>
                    </a:ext>
                  </a:extLst>
                </a:gridCol>
                <a:gridCol w="691923">
                  <a:extLst>
                    <a:ext uri="{9D8B030D-6E8A-4147-A177-3AD203B41FA5}">
                      <a16:colId xmlns:a16="http://schemas.microsoft.com/office/drawing/2014/main" val="584773512"/>
                    </a:ext>
                  </a:extLst>
                </a:gridCol>
                <a:gridCol w="655506">
                  <a:extLst>
                    <a:ext uri="{9D8B030D-6E8A-4147-A177-3AD203B41FA5}">
                      <a16:colId xmlns:a16="http://schemas.microsoft.com/office/drawing/2014/main" val="1055006561"/>
                    </a:ext>
                  </a:extLst>
                </a:gridCol>
                <a:gridCol w="3226546">
                  <a:extLst>
                    <a:ext uri="{9D8B030D-6E8A-4147-A177-3AD203B41FA5}">
                      <a16:colId xmlns:a16="http://schemas.microsoft.com/office/drawing/2014/main" val="898949365"/>
                    </a:ext>
                  </a:extLst>
                </a:gridCol>
              </a:tblGrid>
              <a:tr h="1643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программы/показателя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4942" marR="4942" marT="49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Пояснения причин невыполнения плановых значений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959895"/>
                  </a:ext>
                </a:extLst>
              </a:tr>
              <a:tr h="5403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Планируемое значение показателя 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Достигнутое значение показателя  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 планируемого значения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703144"/>
                  </a:ext>
                </a:extLst>
              </a:tr>
              <a:tr h="1472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942" marR="4942" marT="4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026744"/>
                  </a:ext>
                </a:extLst>
              </a:tr>
              <a:tr h="321376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"Переселение граждан из аварийного жилищного фонда"</a:t>
                      </a:r>
                    </a:p>
                  </a:txBody>
                  <a:tcPr marL="4942" marR="4942" marT="49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101048"/>
                  </a:ext>
                </a:extLst>
              </a:tr>
              <a:tr h="13827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квадратных метров непригодного для проживания жилищного фонда, признанного аварийными до 01.01.2017 года, расселенного по Подпрограмме 3</a:t>
                      </a:r>
                    </a:p>
                  </a:txBody>
                  <a:tcPr marL="4942" marR="4942" marT="4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тыс.кв.м</a:t>
                      </a:r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102536"/>
                  </a:ext>
                </a:extLst>
              </a:tr>
              <a:tr h="5023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граждан, расселенных из непригодного для проживания жилищного фонда, признанного аварийными до 01.01.2017 года, расселенного по Подпрограмме 3</a:t>
                      </a:r>
                    </a:p>
                  </a:txBody>
                  <a:tcPr marL="4942" marR="4942" marT="4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тыс.человек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231143"/>
                  </a:ext>
                </a:extLst>
              </a:tr>
              <a:tr h="6185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квадратных метров непригодного для проживания жилищного фонда, признанного аварийными после 01.01.2017 года, расселенного по Подпрограмме 3</a:t>
                      </a:r>
                    </a:p>
                  </a:txBody>
                  <a:tcPr marL="4942" marR="4942" marT="4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тыс.кв.м.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311593"/>
                  </a:ext>
                </a:extLst>
              </a:tr>
              <a:tr h="509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граждан, расселенных из непригодного для проживания жилищного фонда, признанного аварийными после 01.01.2017 года, расселенного по Подпрограмме 3</a:t>
                      </a:r>
                    </a:p>
                  </a:txBody>
                  <a:tcPr marL="4942" marR="4942" marT="49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тыс.человек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2" marR="4942" marT="4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013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1468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6C839-AFB4-45E1-B524-0411E50AE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9792" y="404664"/>
            <a:ext cx="3955505" cy="69532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0000FF"/>
                </a:solidFill>
                <a:effectLst/>
              </a:rPr>
              <a:t>Рабочие места </a:t>
            </a:r>
            <a:r>
              <a:rPr lang="ru-RU" sz="1800" dirty="0">
                <a:solidFill>
                  <a:srgbClr val="0000FF"/>
                </a:solidFill>
                <a:effectLst/>
              </a:rPr>
              <a:t>(ЕД.)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49E411D-67DE-4DB4-86CB-31F998FA76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3261061"/>
              </p:ext>
            </p:extLst>
          </p:nvPr>
        </p:nvGraphicFramePr>
        <p:xfrm>
          <a:off x="342899" y="1099990"/>
          <a:ext cx="8549581" cy="5569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561624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06" y="1556686"/>
            <a:ext cx="4500594" cy="53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64" y="214290"/>
            <a:ext cx="87154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003399"/>
                </a:solidFill>
              </a:rPr>
              <a:t>КОНТАКТНАЯ ИНФОРМАЦИЯ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003399"/>
              </a:solidFill>
              <a:effectLst/>
              <a:latin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643182"/>
            <a:ext cx="439343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00628" y="2071678"/>
            <a:ext cx="27146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E-mail: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blsh_finupr@mosreg.ru</a:t>
            </a:r>
            <a:endParaRPr lang="ru-RU" b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600CC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АДРЕС:</a:t>
            </a:r>
            <a:endParaRPr lang="ru-RU" b="1" dirty="0">
              <a:solidFill>
                <a:srgbClr val="0000FF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143980, г. </a:t>
            </a:r>
            <a:r>
              <a:rPr lang="ru-RU" b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Балашиха</a:t>
            </a:r>
            <a:r>
              <a:rPr lang="ru-RU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b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мкр</a:t>
            </a:r>
            <a:r>
              <a:rPr lang="ru-RU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 Железнодорожный </a:t>
            </a:r>
            <a:endParaRPr lang="ru-RU" b="1" dirty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Ул. Пролетарская,27 </a:t>
            </a:r>
            <a:endParaRPr lang="ru-RU" b="1" dirty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+7 (495) 521 67 67                    </a:t>
            </a:r>
            <a:r>
              <a:rPr lang="ru-RU" b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вн</a:t>
            </a:r>
            <a:r>
              <a:rPr lang="ru-RU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 5602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642918"/>
            <a:ext cx="8715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3333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3333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Городского  округа Балашиха</a:t>
            </a:r>
            <a:endParaRPr lang="ru-RU" sz="2800" b="1" dirty="0">
              <a:solidFill>
                <a:srgbClr val="3333FF"/>
              </a:solidFill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64" y="5614917"/>
            <a:ext cx="464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343947"/>
                </a:solidFill>
                <a:effectLst/>
                <a:latin typeface="Proxima Nova"/>
                <a:ea typeface="Times New Roman" panose="02020603050405020304" pitchFamily="18" charset="0"/>
              </a:rPr>
              <a:t>График</a:t>
            </a:r>
            <a:r>
              <a:rPr lang="ru-RU" sz="1200" b="1" dirty="0">
                <a:solidFill>
                  <a:srgbClr val="3439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343947"/>
                </a:solidFill>
                <a:effectLst/>
                <a:latin typeface="Proxima Nova"/>
                <a:ea typeface="Times New Roman" panose="02020603050405020304" pitchFamily="18" charset="0"/>
              </a:rPr>
              <a:t>работы</a:t>
            </a:r>
            <a:r>
              <a:rPr lang="ru-RU" sz="1200" b="1" dirty="0">
                <a:solidFill>
                  <a:srgbClr val="3439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>
                <a:solidFill>
                  <a:srgbClr val="343947"/>
                </a:solidFill>
                <a:effectLst/>
                <a:latin typeface="Proxima Nova"/>
                <a:ea typeface="Times New Roman" panose="02020603050405020304" pitchFamily="18" charset="0"/>
              </a:rPr>
              <a:t>понедельник</a:t>
            </a:r>
            <a:r>
              <a:rPr lang="ru-RU" sz="1200" dirty="0">
                <a:solidFill>
                  <a:srgbClr val="3439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>
                <a:solidFill>
                  <a:srgbClr val="343947"/>
                </a:solidFill>
                <a:effectLst/>
                <a:latin typeface="Proxima Nova"/>
                <a:ea typeface="Times New Roman" panose="02020603050405020304" pitchFamily="18" charset="0"/>
              </a:rPr>
              <a:t>четверг</a:t>
            </a:r>
            <a:r>
              <a:rPr lang="ru-RU" sz="1200" dirty="0">
                <a:solidFill>
                  <a:srgbClr val="3439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343947"/>
                </a:solidFill>
                <a:effectLst/>
                <a:latin typeface="Proxima Nova"/>
                <a:ea typeface="Times New Roman" panose="02020603050405020304" pitchFamily="18" charset="0"/>
              </a:rPr>
              <a:t>с</a:t>
            </a:r>
            <a:r>
              <a:rPr lang="ru-RU" sz="1200" dirty="0">
                <a:solidFill>
                  <a:srgbClr val="3439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9-00 </a:t>
            </a:r>
            <a:r>
              <a:rPr lang="ru-RU" sz="1200" dirty="0">
                <a:solidFill>
                  <a:srgbClr val="343947"/>
                </a:solidFill>
                <a:effectLst/>
                <a:latin typeface="Proxima Nova"/>
                <a:ea typeface="Times New Roman" panose="02020603050405020304" pitchFamily="18" charset="0"/>
              </a:rPr>
              <a:t>до</a:t>
            </a:r>
            <a:r>
              <a:rPr lang="ru-RU" sz="1200" dirty="0">
                <a:solidFill>
                  <a:srgbClr val="3439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18-15,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solidFill>
                  <a:srgbClr val="343947"/>
                </a:solidFill>
                <a:effectLst/>
                <a:latin typeface="Proxima Nova"/>
                <a:ea typeface="Times New Roman" panose="02020603050405020304" pitchFamily="18" charset="0"/>
              </a:rPr>
              <a:t>пятница</a:t>
            </a:r>
            <a:r>
              <a:rPr lang="ru-RU" sz="1200" dirty="0">
                <a:solidFill>
                  <a:srgbClr val="3439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343947"/>
                </a:solidFill>
                <a:effectLst/>
                <a:latin typeface="Proxima Nova"/>
                <a:ea typeface="Times New Roman" panose="02020603050405020304" pitchFamily="18" charset="0"/>
              </a:rPr>
              <a:t>с</a:t>
            </a:r>
            <a:r>
              <a:rPr lang="ru-RU" sz="1200" dirty="0">
                <a:solidFill>
                  <a:srgbClr val="3439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9-00 </a:t>
            </a:r>
            <a:r>
              <a:rPr lang="ru-RU" sz="1200" dirty="0">
                <a:solidFill>
                  <a:srgbClr val="343947"/>
                </a:solidFill>
                <a:effectLst/>
                <a:latin typeface="Proxima Nova"/>
                <a:ea typeface="Times New Roman" panose="02020603050405020304" pitchFamily="18" charset="0"/>
              </a:rPr>
              <a:t>до</a:t>
            </a:r>
            <a:r>
              <a:rPr lang="ru-RU" sz="1200" dirty="0">
                <a:solidFill>
                  <a:srgbClr val="3439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17-00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solidFill>
                  <a:srgbClr val="343947"/>
                </a:solidFill>
                <a:effectLst/>
                <a:latin typeface="Proxima Nova"/>
                <a:ea typeface="Times New Roman" panose="02020603050405020304" pitchFamily="18" charset="0"/>
              </a:rPr>
              <a:t>Обед</a:t>
            </a:r>
            <a:r>
              <a:rPr lang="ru-RU" sz="1200" dirty="0">
                <a:solidFill>
                  <a:srgbClr val="3439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343947"/>
                </a:solidFill>
                <a:effectLst/>
                <a:latin typeface="Proxima Nova"/>
                <a:ea typeface="Times New Roman" panose="02020603050405020304" pitchFamily="18" charset="0"/>
              </a:rPr>
              <a:t>с</a:t>
            </a:r>
            <a:r>
              <a:rPr lang="ru-RU" sz="1200" dirty="0">
                <a:solidFill>
                  <a:srgbClr val="3439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13-00 </a:t>
            </a:r>
            <a:r>
              <a:rPr lang="ru-RU" sz="1200" dirty="0">
                <a:solidFill>
                  <a:srgbClr val="343947"/>
                </a:solidFill>
                <a:effectLst/>
                <a:latin typeface="Proxima Nova"/>
                <a:ea typeface="Times New Roman" panose="02020603050405020304" pitchFamily="18" charset="0"/>
              </a:rPr>
              <a:t>до</a:t>
            </a:r>
            <a:r>
              <a:rPr lang="ru-RU" sz="1200" dirty="0">
                <a:solidFill>
                  <a:srgbClr val="3439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14-00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solidFill>
                  <a:srgbClr val="3439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343947"/>
                </a:solidFill>
                <a:effectLst/>
                <a:latin typeface="Proxima Nova"/>
                <a:ea typeface="Times New Roman" panose="02020603050405020304" pitchFamily="18" charset="0"/>
                <a:cs typeface="Times New Roman" panose="02020603050405020304" pitchFamily="18" charset="0"/>
              </a:rPr>
              <a:t>График</a:t>
            </a:r>
            <a:r>
              <a:rPr lang="ru-RU" sz="1200" dirty="0">
                <a:solidFill>
                  <a:srgbClr val="3439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343947"/>
                </a:solidFill>
                <a:effectLst/>
                <a:latin typeface="Proxima Nova"/>
                <a:ea typeface="Times New Roman" panose="02020603050405020304" pitchFamily="18" charset="0"/>
                <a:cs typeface="Times New Roman" panose="02020603050405020304" pitchFamily="18" charset="0"/>
              </a:rPr>
              <a:t>личного</a:t>
            </a:r>
            <a:r>
              <a:rPr lang="ru-RU" sz="1200" dirty="0">
                <a:solidFill>
                  <a:srgbClr val="3439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343947"/>
                </a:solidFill>
                <a:effectLst/>
                <a:latin typeface="Proxima Nova"/>
                <a:ea typeface="Times New Roman" panose="02020603050405020304" pitchFamily="18" charset="0"/>
                <a:cs typeface="Times New Roman" panose="02020603050405020304" pitchFamily="18" charset="0"/>
              </a:rPr>
              <a:t>приема</a:t>
            </a:r>
            <a:r>
              <a:rPr lang="ru-RU" sz="1200" dirty="0">
                <a:solidFill>
                  <a:srgbClr val="3439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343947"/>
                </a:solidFill>
                <a:effectLst/>
                <a:latin typeface="Proxima Nova"/>
                <a:ea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r>
              <a:rPr lang="ru-RU" sz="1200" dirty="0">
                <a:solidFill>
                  <a:srgbClr val="3439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b="1" dirty="0">
                <a:solidFill>
                  <a:srgbClr val="333333"/>
                </a:solidFill>
                <a:effectLst/>
                <a:latin typeface="Proxima Nova"/>
                <a:ea typeface="Calibri" panose="020F0502020204030204" pitchFamily="34" charset="0"/>
                <a:cs typeface="Times New Roman" panose="02020603050405020304" pitchFamily="18" charset="0"/>
              </a:rPr>
              <a:t>каждую 1-ю среду месяца с 16.00 до 17.00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70682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6C839-AFB4-45E1-B524-0411E50AE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3728" y="620688"/>
            <a:ext cx="4421534" cy="69532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0000FF"/>
                </a:solidFill>
                <a:effectLst/>
              </a:rPr>
              <a:t>Инвестиции, </a:t>
            </a:r>
            <a:r>
              <a:rPr lang="ru-RU" sz="1800" dirty="0">
                <a:solidFill>
                  <a:srgbClr val="0000FF"/>
                </a:solidFill>
                <a:effectLst/>
              </a:rPr>
              <a:t>МЛРД. РУБ. 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7A826FC4-4DC0-440E-8C4A-875511A4E8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2680046"/>
              </p:ext>
            </p:extLst>
          </p:nvPr>
        </p:nvGraphicFramePr>
        <p:xfrm>
          <a:off x="439340" y="1124744"/>
          <a:ext cx="830912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8733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D38B80A-B583-4615-BFD1-898333DDCDCB}"/>
              </a:ext>
            </a:extLst>
          </p:cNvPr>
          <p:cNvSpPr txBox="1"/>
          <p:nvPr/>
        </p:nvSpPr>
        <p:spPr>
          <a:xfrm>
            <a:off x="-1188640" y="61556"/>
            <a:ext cx="99371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indent="539750" algn="ctr">
              <a:spcAft>
                <a:spcPts val="800"/>
              </a:spcAft>
            </a:pPr>
            <a:r>
              <a:rPr lang="ru-RU" sz="1600" b="1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2023 году было принято 5 решений Совета депутатов Городского округа Балашиха по внесению изменений в решение Совета депутатов Городского округа Балашиха от 22.11.2022 № 03/42 «О бюджете Городского округа Балашиха на 2023 год и на плановый период 2024 и 2025 годов» со следующими основными параметрами:</a:t>
            </a:r>
            <a:endParaRPr lang="ru-RU" sz="1600" b="1" dirty="0">
              <a:solidFill>
                <a:srgbClr val="3333FF"/>
              </a:solidFill>
              <a:effectLst/>
              <a:latin typeface="Lucida Sans Unicode" panose="020B0602030504020204" pitchFamily="34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D69E6F-B9EF-49A2-B40F-BB4C678104DF}"/>
              </a:ext>
            </a:extLst>
          </p:cNvPr>
          <p:cNvSpPr txBox="1"/>
          <p:nvPr/>
        </p:nvSpPr>
        <p:spPr>
          <a:xfrm>
            <a:off x="539552" y="593467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итогам исполнения 2023 года доходы исполнены на 99,95% от уточненного плана, соответственно все принятые обязательства по расходам исполнены.</a:t>
            </a:r>
            <a:endParaRPr lang="ru-RU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1CAFC13F-C849-4E23-80FC-C26B37731C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525314"/>
              </p:ext>
            </p:extLst>
          </p:nvPr>
        </p:nvGraphicFramePr>
        <p:xfrm>
          <a:off x="539552" y="1196752"/>
          <a:ext cx="8352927" cy="4737917"/>
        </p:xfrm>
        <a:graphic>
          <a:graphicData uri="http://schemas.openxmlformats.org/drawingml/2006/table">
            <a:tbl>
              <a:tblPr/>
              <a:tblGrid>
                <a:gridCol w="1905951">
                  <a:extLst>
                    <a:ext uri="{9D8B030D-6E8A-4147-A177-3AD203B41FA5}">
                      <a16:colId xmlns:a16="http://schemas.microsoft.com/office/drawing/2014/main" val="2935391501"/>
                    </a:ext>
                  </a:extLst>
                </a:gridCol>
                <a:gridCol w="1611744">
                  <a:extLst>
                    <a:ext uri="{9D8B030D-6E8A-4147-A177-3AD203B41FA5}">
                      <a16:colId xmlns:a16="http://schemas.microsoft.com/office/drawing/2014/main" val="538238388"/>
                    </a:ext>
                  </a:extLst>
                </a:gridCol>
                <a:gridCol w="1611744">
                  <a:extLst>
                    <a:ext uri="{9D8B030D-6E8A-4147-A177-3AD203B41FA5}">
                      <a16:colId xmlns:a16="http://schemas.microsoft.com/office/drawing/2014/main" val="1707033806"/>
                    </a:ext>
                  </a:extLst>
                </a:gridCol>
                <a:gridCol w="1611744">
                  <a:extLst>
                    <a:ext uri="{9D8B030D-6E8A-4147-A177-3AD203B41FA5}">
                      <a16:colId xmlns:a16="http://schemas.microsoft.com/office/drawing/2014/main" val="3714309853"/>
                    </a:ext>
                  </a:extLst>
                </a:gridCol>
                <a:gridCol w="1611744">
                  <a:extLst>
                    <a:ext uri="{9D8B030D-6E8A-4147-A177-3AD203B41FA5}">
                      <a16:colId xmlns:a16="http://schemas.microsoft.com/office/drawing/2014/main" val="2760071474"/>
                    </a:ext>
                  </a:extLst>
                </a:gridCol>
              </a:tblGrid>
              <a:tr h="876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Решение Совета депутатов Городского округа Балашиха</a:t>
                      </a:r>
                    </a:p>
                  </a:txBody>
                  <a:tcPr marL="7745" marR="7745" marT="7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(млн. рублей)</a:t>
                      </a:r>
                    </a:p>
                  </a:txBody>
                  <a:tcPr marL="7745" marR="7745" marT="7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неналоговые доходы (млн. рублей) </a:t>
                      </a:r>
                    </a:p>
                  </a:txBody>
                  <a:tcPr marL="7745" marR="7745" marT="7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    (млн. рублей)</a:t>
                      </a:r>
                    </a:p>
                  </a:txBody>
                  <a:tcPr marL="7745" marR="7745" marT="7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Дефицит               (млн. рублей)</a:t>
                      </a:r>
                    </a:p>
                  </a:txBody>
                  <a:tcPr marL="7745" marR="7745" marT="7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934415"/>
                  </a:ext>
                </a:extLst>
              </a:tr>
              <a:tr h="5759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 22.11.2022 № 03/42 (первоначальный)</a:t>
                      </a:r>
                    </a:p>
                  </a:txBody>
                  <a:tcPr marL="7745" marR="7745" marT="7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24 489,20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45" marR="7745" marT="7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9 306,9</a:t>
                      </a:r>
                    </a:p>
                  </a:txBody>
                  <a:tcPr marL="7745" marR="7745" marT="7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24 982,1</a:t>
                      </a:r>
                    </a:p>
                  </a:txBody>
                  <a:tcPr marL="7745" marR="7745" marT="7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-492,9</a:t>
                      </a:r>
                    </a:p>
                  </a:txBody>
                  <a:tcPr marL="7745" marR="7745" marT="7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446252"/>
                  </a:ext>
                </a:extLst>
              </a:tr>
              <a:tr h="6571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 24.01.2023 № 11/44 (о внесении изменений)</a:t>
                      </a:r>
                    </a:p>
                  </a:txBody>
                  <a:tcPr marL="7745" marR="7745" marT="7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24 356,70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45" marR="7745" marT="7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9 326,4</a:t>
                      </a:r>
                    </a:p>
                  </a:txBody>
                  <a:tcPr marL="7745" marR="7745" marT="7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25 817,3</a:t>
                      </a:r>
                    </a:p>
                  </a:txBody>
                  <a:tcPr marL="7745" marR="7745" marT="7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- 1 460,7</a:t>
                      </a:r>
                    </a:p>
                  </a:txBody>
                  <a:tcPr marL="7745" marR="7745" marT="7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316539"/>
                  </a:ext>
                </a:extLst>
              </a:tr>
              <a:tr h="6571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 21.02.2023 № 02/45 (о внесении изменений)</a:t>
                      </a:r>
                    </a:p>
                  </a:txBody>
                  <a:tcPr marL="7745" marR="7745" marT="7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24 658,4</a:t>
                      </a:r>
                    </a:p>
                  </a:txBody>
                  <a:tcPr marL="7745" marR="7745" marT="7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9 326,4</a:t>
                      </a:r>
                    </a:p>
                  </a:txBody>
                  <a:tcPr marL="7745" marR="7745" marT="7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26 119,2</a:t>
                      </a:r>
                    </a:p>
                  </a:txBody>
                  <a:tcPr marL="7745" marR="7745" marT="7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- 1 460,8</a:t>
                      </a:r>
                    </a:p>
                  </a:txBody>
                  <a:tcPr marL="7745" marR="7745" marT="7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924982"/>
                  </a:ext>
                </a:extLst>
              </a:tr>
              <a:tr h="6571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 18.04.2023 № 04/47 (о внесении изменений)</a:t>
                      </a:r>
                    </a:p>
                  </a:txBody>
                  <a:tcPr marL="7745" marR="7745" marT="7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25 065,9</a:t>
                      </a:r>
                    </a:p>
                  </a:txBody>
                  <a:tcPr marL="7745" marR="7745" marT="7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9 326,4</a:t>
                      </a:r>
                    </a:p>
                  </a:txBody>
                  <a:tcPr marL="7745" marR="7745" marT="7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26 226,7</a:t>
                      </a:r>
                    </a:p>
                  </a:txBody>
                  <a:tcPr marL="7745" marR="7745" marT="7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- 1 160,8</a:t>
                      </a:r>
                    </a:p>
                  </a:txBody>
                  <a:tcPr marL="7745" marR="7745" marT="7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966144"/>
                  </a:ext>
                </a:extLst>
              </a:tr>
              <a:tr h="6571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 28.11.2023 № 05/58 (о внесении изменений)</a:t>
                      </a:r>
                    </a:p>
                  </a:txBody>
                  <a:tcPr marL="7745" marR="7745" marT="7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24 823,3</a:t>
                      </a:r>
                    </a:p>
                  </a:txBody>
                  <a:tcPr marL="7745" marR="7745" marT="7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9 326,4</a:t>
                      </a:r>
                    </a:p>
                  </a:txBody>
                  <a:tcPr marL="7745" marR="7745" marT="7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25 984,1</a:t>
                      </a:r>
                    </a:p>
                  </a:txBody>
                  <a:tcPr marL="7745" marR="7745" marT="7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- 1 160,8</a:t>
                      </a:r>
                    </a:p>
                  </a:txBody>
                  <a:tcPr marL="7745" marR="7745" marT="7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819835"/>
                  </a:ext>
                </a:extLst>
              </a:tr>
              <a:tr h="6571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 19.12.2023 № 02/59 (о внесении изменений)</a:t>
                      </a:r>
                    </a:p>
                  </a:txBody>
                  <a:tcPr marL="7745" marR="7745" marT="7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24 814,7</a:t>
                      </a:r>
                    </a:p>
                  </a:txBody>
                  <a:tcPr marL="7745" marR="7745" marT="7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9 207,2</a:t>
                      </a:r>
                    </a:p>
                  </a:txBody>
                  <a:tcPr marL="7745" marR="7745" marT="7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25 590,3</a:t>
                      </a:r>
                    </a:p>
                  </a:txBody>
                  <a:tcPr marL="7745" marR="7745" marT="7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-775,6</a:t>
                      </a:r>
                    </a:p>
                  </a:txBody>
                  <a:tcPr marL="7745" marR="7745" marT="7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444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8573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0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4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5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6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7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8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9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0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4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5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6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7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8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9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7687</TotalTime>
  <Words>27438</Words>
  <Application>Microsoft Office PowerPoint</Application>
  <PresentationFormat>Экран (4:3)</PresentationFormat>
  <Paragraphs>4589</Paragraphs>
  <Slides>70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82" baseType="lpstr">
      <vt:lpstr>Arial</vt:lpstr>
      <vt:lpstr>Arial Cyr</vt:lpstr>
      <vt:lpstr>Bookshelf Symbol 7</vt:lpstr>
      <vt:lpstr>Calibri</vt:lpstr>
      <vt:lpstr>Cambria</vt:lpstr>
      <vt:lpstr>Franklin Gothic Book</vt:lpstr>
      <vt:lpstr>Franklin Gothic Medium</vt:lpstr>
      <vt:lpstr>Lucida Sans Unicode</vt:lpstr>
      <vt:lpstr>Proxima Nova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Рабочие места (ЕД.)</vt:lpstr>
      <vt:lpstr>Инвестиции, МЛРД. РУБ.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Удельный вес расходов бюджета Городского округа Балашиха в рамках муниципальных программ за 2023 год (млн. руб.)</vt:lpstr>
      <vt:lpstr>Расходы бюджета Городского округа Балашиха на социальную сферу в общем объеме расходов, млн.руб.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ed</dc:creator>
  <cp:lastModifiedBy>edw237@yandex.ru</cp:lastModifiedBy>
  <cp:revision>619</cp:revision>
  <cp:lastPrinted>2024-04-04T06:44:59Z</cp:lastPrinted>
  <dcterms:created xsi:type="dcterms:W3CDTF">2017-05-18T11:37:55Z</dcterms:created>
  <dcterms:modified xsi:type="dcterms:W3CDTF">2024-04-05T13:48:23Z</dcterms:modified>
</cp:coreProperties>
</file>